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62" r:id="rId5"/>
    <p:sldId id="261" r:id="rId6"/>
    <p:sldId id="280" r:id="rId7"/>
    <p:sldId id="278" r:id="rId8"/>
    <p:sldId id="281" r:id="rId9"/>
    <p:sldId id="282" r:id="rId10"/>
    <p:sldId id="283" r:id="rId11"/>
    <p:sldId id="284" r:id="rId12"/>
    <p:sldId id="285" r:id="rId13"/>
    <p:sldId id="264" r:id="rId14"/>
    <p:sldId id="265" r:id="rId15"/>
    <p:sldId id="266" r:id="rId16"/>
    <p:sldId id="267" r:id="rId17"/>
    <p:sldId id="268" r:id="rId18"/>
    <p:sldId id="269" r:id="rId19"/>
    <p:sldId id="270" r:id="rId20"/>
    <p:sldId id="288" r:id="rId21"/>
    <p:sldId id="289" r:id="rId22"/>
    <p:sldId id="290" r:id="rId23"/>
    <p:sldId id="271" r:id="rId24"/>
    <p:sldId id="273" r:id="rId25"/>
    <p:sldId id="286" r:id="rId26"/>
    <p:sldId id="287" r:id="rId27"/>
    <p:sldId id="272" r:id="rId28"/>
    <p:sldId id="274" r:id="rId29"/>
    <p:sldId id="275" r:id="rId30"/>
    <p:sldId id="276" r:id="rId31"/>
    <p:sldId id="277" r:id="rId32"/>
    <p:sldId id="26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9C46"/>
    <a:srgbClr val="152049"/>
    <a:srgbClr val="44546A"/>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158"/>
      </p:cViewPr>
      <p:guideLst/>
    </p:cSldViewPr>
  </p:slideViewPr>
  <p:notesTextViewPr>
    <p:cViewPr>
      <p:scale>
        <a:sx n="1" d="1"/>
        <a:sy n="1" d="1"/>
      </p:scale>
      <p:origin x="0" y="0"/>
    </p:cViewPr>
  </p:notesTextViewPr>
  <p:sorterViewPr>
    <p:cViewPr varScale="1">
      <p:scale>
        <a:sx n="1" d="1"/>
        <a:sy n="1" d="1"/>
      </p:scale>
      <p:origin x="0" y="-7560"/>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F5883B-82F4-4373-931C-F16E1616A2D2}" type="datetimeFigureOut">
              <a:rPr lang="en-US" smtClean="0"/>
              <a:t>10/31/2023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405D67-BA12-4ABA-A8D7-2720020DD807}" type="slidenum">
              <a:rPr lang="en-US" smtClean="0"/>
              <a:t>‹#›</a:t>
            </a:fld>
            <a:endParaRPr lang="en-US"/>
          </a:p>
        </p:txBody>
      </p:sp>
    </p:spTree>
    <p:extLst>
      <p:ext uri="{BB962C8B-B14F-4D97-AF65-F5344CB8AC3E}">
        <p14:creationId xmlns:p14="http://schemas.microsoft.com/office/powerpoint/2010/main" val="59278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B48B2-73C8-40A5-80CB-952E6CC124A1}"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2EF3A-9B75-4670-8631-570048FB00BD}" type="slidenum">
              <a:rPr lang="en-US" smtClean="0"/>
              <a:t>‹#›</a:t>
            </a:fld>
            <a:endParaRPr lang="en-US"/>
          </a:p>
        </p:txBody>
      </p:sp>
    </p:spTree>
    <p:extLst>
      <p:ext uri="{BB962C8B-B14F-4D97-AF65-F5344CB8AC3E}">
        <p14:creationId xmlns:p14="http://schemas.microsoft.com/office/powerpoint/2010/main" val="2038156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4E73C8-F922-4217-AAD3-8D82AB0C375A}" type="slidenum">
              <a:rPr lang="en-US" smtClean="0"/>
              <a:t>3</a:t>
            </a:fld>
            <a:endParaRPr lang="en-US"/>
          </a:p>
        </p:txBody>
      </p:sp>
    </p:spTree>
    <p:extLst>
      <p:ext uri="{BB962C8B-B14F-4D97-AF65-F5344CB8AC3E}">
        <p14:creationId xmlns:p14="http://schemas.microsoft.com/office/powerpoint/2010/main" val="131145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4E73C8-F922-4217-AAD3-8D82AB0C375A}" type="slidenum">
              <a:rPr lang="en-US" smtClean="0"/>
              <a:t>4</a:t>
            </a:fld>
            <a:endParaRPr lang="en-US"/>
          </a:p>
        </p:txBody>
      </p:sp>
    </p:spTree>
    <p:extLst>
      <p:ext uri="{BB962C8B-B14F-4D97-AF65-F5344CB8AC3E}">
        <p14:creationId xmlns:p14="http://schemas.microsoft.com/office/powerpoint/2010/main" val="367948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4E73C8-F922-4217-AAD3-8D82AB0C375A}" type="slidenum">
              <a:rPr lang="en-US" smtClean="0"/>
              <a:t>5</a:t>
            </a:fld>
            <a:endParaRPr lang="en-US"/>
          </a:p>
        </p:txBody>
      </p:sp>
    </p:spTree>
    <p:extLst>
      <p:ext uri="{BB962C8B-B14F-4D97-AF65-F5344CB8AC3E}">
        <p14:creationId xmlns:p14="http://schemas.microsoft.com/office/powerpoint/2010/main" val="122093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4E73C8-F922-4217-AAD3-8D82AB0C375A}" type="slidenum">
              <a:rPr lang="en-US" smtClean="0"/>
              <a:t>6</a:t>
            </a:fld>
            <a:endParaRPr lang="en-US"/>
          </a:p>
        </p:txBody>
      </p:sp>
    </p:spTree>
    <p:extLst>
      <p:ext uri="{BB962C8B-B14F-4D97-AF65-F5344CB8AC3E}">
        <p14:creationId xmlns:p14="http://schemas.microsoft.com/office/powerpoint/2010/main" val="419850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4E73C8-F922-4217-AAD3-8D82AB0C375A}" type="slidenum">
              <a:rPr lang="en-US" smtClean="0"/>
              <a:t>7</a:t>
            </a:fld>
            <a:endParaRPr lang="en-US"/>
          </a:p>
        </p:txBody>
      </p:sp>
    </p:spTree>
    <p:extLst>
      <p:ext uri="{BB962C8B-B14F-4D97-AF65-F5344CB8AC3E}">
        <p14:creationId xmlns:p14="http://schemas.microsoft.com/office/powerpoint/2010/main" val="71847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4E73C8-F922-4217-AAD3-8D82AB0C375A}" type="slidenum">
              <a:rPr lang="en-US" smtClean="0"/>
              <a:t>8</a:t>
            </a:fld>
            <a:endParaRPr lang="en-US"/>
          </a:p>
        </p:txBody>
      </p:sp>
    </p:spTree>
    <p:extLst>
      <p:ext uri="{BB962C8B-B14F-4D97-AF65-F5344CB8AC3E}">
        <p14:creationId xmlns:p14="http://schemas.microsoft.com/office/powerpoint/2010/main" val="51778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4E73C8-F922-4217-AAD3-8D82AB0C375A}" type="slidenum">
              <a:rPr lang="en-US" smtClean="0"/>
              <a:t>9</a:t>
            </a:fld>
            <a:endParaRPr lang="en-US"/>
          </a:p>
        </p:txBody>
      </p:sp>
    </p:spTree>
    <p:extLst>
      <p:ext uri="{BB962C8B-B14F-4D97-AF65-F5344CB8AC3E}">
        <p14:creationId xmlns:p14="http://schemas.microsoft.com/office/powerpoint/2010/main" val="2265698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65912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600701" y="0"/>
            <a:ext cx="65912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6901" y="-832760"/>
            <a:ext cx="7982231" cy="8163854"/>
          </a:xfrm>
          <a:prstGeom prst="rect">
            <a:avLst/>
          </a:prstGeom>
        </p:spPr>
      </p:pic>
      <p:sp>
        <p:nvSpPr>
          <p:cNvPr id="13" name="Rectangle 12"/>
          <p:cNvSpPr/>
          <p:nvPr userDrawn="1"/>
        </p:nvSpPr>
        <p:spPr>
          <a:xfrm>
            <a:off x="5600701" y="0"/>
            <a:ext cx="6591299" cy="6857999"/>
          </a:xfrm>
          <a:prstGeom prst="rect">
            <a:avLst/>
          </a:prstGeom>
          <a:solidFill>
            <a:srgbClr val="15204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5600702" cy="6857999"/>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3857" y="1843334"/>
            <a:ext cx="2409999" cy="1405833"/>
          </a:xfrm>
          <a:prstGeom prst="rect">
            <a:avLst/>
          </a:prstGeom>
        </p:spPr>
      </p:pic>
      <p:sp>
        <p:nvSpPr>
          <p:cNvPr id="2" name="Title 1"/>
          <p:cNvSpPr>
            <a:spLocks noGrp="1"/>
          </p:cNvSpPr>
          <p:nvPr>
            <p:ph type="ctrTitle"/>
          </p:nvPr>
        </p:nvSpPr>
        <p:spPr>
          <a:xfrm>
            <a:off x="367553" y="1367112"/>
            <a:ext cx="5144371" cy="4135437"/>
          </a:xfrm>
        </p:spPr>
        <p:txBody>
          <a:bodyPr anchor="ctr"/>
          <a:lstStyle>
            <a:lvl1pPr algn="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953857" y="3602038"/>
            <a:ext cx="3617753" cy="1655762"/>
          </a:xfr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Presenter/division</a:t>
            </a:r>
          </a:p>
        </p:txBody>
      </p:sp>
    </p:spTree>
    <p:extLst>
      <p:ext uri="{BB962C8B-B14F-4D97-AF65-F5344CB8AC3E}">
        <p14:creationId xmlns:p14="http://schemas.microsoft.com/office/powerpoint/2010/main" val="57905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69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9720" y="1709738"/>
            <a:ext cx="936773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79720" y="4589463"/>
            <a:ext cx="936773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9854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07887" y="1825625"/>
            <a:ext cx="44373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3"/>
          </p:nvPr>
        </p:nvSpPr>
        <p:spPr>
          <a:xfrm>
            <a:off x="6916499" y="1825625"/>
            <a:ext cx="44373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85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8598" y="365125"/>
            <a:ext cx="936679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8598" y="1681163"/>
            <a:ext cx="43589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88598" y="2505075"/>
            <a:ext cx="435893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0"/>
          </p:nvPr>
        </p:nvSpPr>
        <p:spPr>
          <a:xfrm>
            <a:off x="6996452" y="1681163"/>
            <a:ext cx="43589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1"/>
          </p:nvPr>
        </p:nvSpPr>
        <p:spPr>
          <a:xfrm>
            <a:off x="6996452" y="2505075"/>
            <a:ext cx="435893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96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509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88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5094" y="807900"/>
            <a:ext cx="2247900" cy="1238250"/>
          </a:xfrm>
          <a:prstGeom prst="rect">
            <a:avLst/>
          </a:prstGeom>
        </p:spPr>
      </p:pic>
      <p:sp>
        <p:nvSpPr>
          <p:cNvPr id="5" name="Content Placeholder 2"/>
          <p:cNvSpPr txBox="1">
            <a:spLocks/>
          </p:cNvSpPr>
          <p:nvPr userDrawn="1"/>
        </p:nvSpPr>
        <p:spPr>
          <a:xfrm>
            <a:off x="2902857" y="2562561"/>
            <a:ext cx="1660178" cy="3219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2"/>
                </a:solidFill>
              </a:rPr>
              <a:t>dor.sc.gov	   /dor.sc.gov	        @</a:t>
            </a:r>
            <a:r>
              <a:rPr lang="en-US" sz="2400" dirty="0" err="1">
                <a:solidFill>
                  <a:schemeClr val="tx2"/>
                </a:solidFill>
              </a:rPr>
              <a:t>scdor</a:t>
            </a:r>
            <a:endParaRPr lang="en-US" sz="2400" dirty="0">
              <a:solidFill>
                <a:schemeClr val="tx2"/>
              </a:solidFill>
            </a:endParaRPr>
          </a:p>
        </p:txBody>
      </p:sp>
      <p:pic>
        <p:nvPicPr>
          <p:cNvPr id="6" name="Picture 5"/>
          <p:cNvPicPr>
            <a:picLocks noChangeAspect="1"/>
          </p:cNvPicPr>
          <p:nvPr userDrawn="1"/>
        </p:nvPicPr>
        <p:blipFill>
          <a:blip r:embed="rId3"/>
          <a:stretch>
            <a:fillRect/>
          </a:stretch>
        </p:blipFill>
        <p:spPr>
          <a:xfrm flipH="1">
            <a:off x="2625094" y="2639231"/>
            <a:ext cx="277763" cy="268656"/>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5094" y="3273320"/>
            <a:ext cx="168546" cy="320238"/>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9709" y="3958990"/>
            <a:ext cx="324455" cy="279530"/>
          </a:xfrm>
          <a:prstGeom prst="rect">
            <a:avLst/>
          </a:prstGeom>
        </p:spPr>
      </p:pic>
      <p:sp>
        <p:nvSpPr>
          <p:cNvPr id="11" name="Text Placeholder 10"/>
          <p:cNvSpPr>
            <a:spLocks noGrp="1"/>
          </p:cNvSpPr>
          <p:nvPr>
            <p:ph type="body" sz="quarter" idx="10" hasCustomPrompt="1"/>
          </p:nvPr>
        </p:nvSpPr>
        <p:spPr>
          <a:xfrm>
            <a:off x="6096000" y="808038"/>
            <a:ext cx="5046663" cy="5054600"/>
          </a:xfrm>
        </p:spPr>
        <p:txBody>
          <a:bodyPr anchor="ctr"/>
          <a:lstStyle>
            <a:lvl1pPr marL="0" indent="0">
              <a:buNone/>
              <a:defRPr b="1">
                <a:solidFill>
                  <a:schemeClr val="accent1"/>
                </a:solidFill>
              </a:defRPr>
            </a:lvl1pPr>
            <a:lvl2pPr marL="457200" indent="0">
              <a:buNone/>
              <a:defRPr baseline="0">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Name</a:t>
            </a:r>
          </a:p>
          <a:p>
            <a:pPr lvl="1"/>
            <a:r>
              <a:rPr lang="en-US" dirty="0"/>
              <a:t>Title</a:t>
            </a:r>
          </a:p>
          <a:p>
            <a:pPr lvl="1"/>
            <a:r>
              <a:rPr lang="en-US" dirty="0"/>
              <a:t>Phone number</a:t>
            </a:r>
          </a:p>
          <a:p>
            <a:pPr lvl="1"/>
            <a:r>
              <a:rPr lang="en-US" dirty="0"/>
              <a:t>Email address</a:t>
            </a:r>
          </a:p>
        </p:txBody>
      </p:sp>
    </p:spTree>
    <p:extLst>
      <p:ext uri="{BB962C8B-B14F-4D97-AF65-F5344CB8AC3E}">
        <p14:creationId xmlns:p14="http://schemas.microsoft.com/office/powerpoint/2010/main" val="36853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7888" y="1825625"/>
            <a:ext cx="934591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8143" y="0"/>
            <a:ext cx="15087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620" y="-210118"/>
            <a:ext cx="2107507" cy="2155459"/>
          </a:xfrm>
          <a:prstGeom prst="rect">
            <a:avLst/>
          </a:prstGeom>
        </p:spPr>
      </p:pic>
      <p:sp>
        <p:nvSpPr>
          <p:cNvPr id="11" name="Rectangle 10"/>
          <p:cNvSpPr/>
          <p:nvPr userDrawn="1"/>
        </p:nvSpPr>
        <p:spPr>
          <a:xfrm>
            <a:off x="-18144" y="0"/>
            <a:ext cx="1526903"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007888" y="365125"/>
            <a:ext cx="9345912"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3479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9C153.A969313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statehouse.gov/code/t16c017.php#16-17-50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cstatehouse.gov/code/t16c017.php#16-17-50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cstatehouse.gov/code/t16c017.php#16-17-50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Tyrone.Donaldson@dor.sc.gov" TargetMode="External"/><Relationship Id="rId2" Type="http://schemas.openxmlformats.org/officeDocument/2006/relationships/hyperlink" Target="mailto:Michael.Gilstrap@dor.sc.gov" TargetMode="External"/><Relationship Id="rId1" Type="http://schemas.openxmlformats.org/officeDocument/2006/relationships/slideLayout" Target="../slideLayouts/slideLayout8.xml"/><Relationship Id="rId5" Type="http://schemas.openxmlformats.org/officeDocument/2006/relationships/hyperlink" Target="mailto:Matthew.Group@dor.sc.gov" TargetMode="External"/><Relationship Id="rId4" Type="http://schemas.openxmlformats.org/officeDocument/2006/relationships/hyperlink" Target="mailto:Josh.Cruea@dor.sc.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Tobacco</a:t>
            </a:r>
            <a:br>
              <a:rPr lang="en-US" dirty="0"/>
            </a:br>
            <a:r>
              <a:rPr lang="en-US" dirty="0"/>
              <a:t>House Bill. 3681</a:t>
            </a:r>
          </a:p>
        </p:txBody>
      </p:sp>
      <p:sp>
        <p:nvSpPr>
          <p:cNvPr id="5" name="Subtitle 4"/>
          <p:cNvSpPr>
            <a:spLocks noGrp="1"/>
          </p:cNvSpPr>
          <p:nvPr>
            <p:ph type="subTitle" idx="1"/>
          </p:nvPr>
        </p:nvSpPr>
        <p:spPr>
          <a:xfrm>
            <a:off x="5953857" y="3602038"/>
            <a:ext cx="4587428" cy="1655762"/>
          </a:xfrm>
        </p:spPr>
        <p:txBody>
          <a:bodyPr>
            <a:normAutofit/>
          </a:bodyPr>
          <a:lstStyle/>
          <a:p>
            <a:r>
              <a:rPr lang="en-US" dirty="0"/>
              <a:t>Michael Lewis</a:t>
            </a:r>
          </a:p>
          <a:p>
            <a:r>
              <a:rPr lang="en-US" dirty="0"/>
              <a:t>Miscellaneous Audit Manager</a:t>
            </a:r>
          </a:p>
          <a:p>
            <a:r>
              <a:rPr lang="en-US" dirty="0"/>
              <a:t>Field Operations</a:t>
            </a:r>
          </a:p>
        </p:txBody>
      </p:sp>
    </p:spTree>
    <p:extLst>
      <p:ext uri="{BB962C8B-B14F-4D97-AF65-F5344CB8AC3E}">
        <p14:creationId xmlns:p14="http://schemas.microsoft.com/office/powerpoint/2010/main" val="16898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H.3681</a:t>
            </a:r>
          </a:p>
        </p:txBody>
      </p:sp>
      <p:sp>
        <p:nvSpPr>
          <p:cNvPr id="3" name="Content Placeholder 2"/>
          <p:cNvSpPr>
            <a:spLocks noGrp="1"/>
          </p:cNvSpPr>
          <p:nvPr>
            <p:ph idx="1"/>
          </p:nvPr>
        </p:nvSpPr>
        <p:spPr/>
        <p:txBody>
          <a:bodyPr/>
          <a:lstStyle/>
          <a:p>
            <a:r>
              <a:rPr lang="en-US" dirty="0">
                <a:highlight>
                  <a:srgbClr val="FFFF00"/>
                </a:highlight>
              </a:rPr>
              <a:t>Required locations to notify The SCDOR if they sell tobacco products.</a:t>
            </a:r>
          </a:p>
          <a:p>
            <a:r>
              <a:rPr lang="en-US" dirty="0">
                <a:highlight>
                  <a:srgbClr val="FFFF00"/>
                </a:highlight>
              </a:rPr>
              <a:t>Locations would be held responsible for the actions of their employees</a:t>
            </a:r>
          </a:p>
          <a:p>
            <a:r>
              <a:rPr lang="en-US" dirty="0">
                <a:highlight>
                  <a:srgbClr val="FFFF00"/>
                </a:highlight>
              </a:rPr>
              <a:t>Locations could have their ability to sell tobacco products suspended</a:t>
            </a:r>
          </a:p>
          <a:p>
            <a:r>
              <a:rPr lang="en-US" dirty="0">
                <a:highlight>
                  <a:srgbClr val="FFFF00"/>
                </a:highlight>
              </a:rPr>
              <a:t>Changed who was responsible for underage compliance checks</a:t>
            </a:r>
          </a:p>
          <a:p>
            <a:r>
              <a:rPr lang="en-US" dirty="0">
                <a:highlight>
                  <a:srgbClr val="FFFF00"/>
                </a:highlight>
              </a:rPr>
              <a:t>SLED is responsible for the enforcement of the sections</a:t>
            </a:r>
          </a:p>
          <a:p>
            <a:pPr marL="0" indent="0">
              <a:buNone/>
            </a:pPr>
            <a:endParaRPr lang="en-US" dirty="0"/>
          </a:p>
        </p:txBody>
      </p:sp>
    </p:spTree>
    <p:extLst>
      <p:ext uri="{BB962C8B-B14F-4D97-AF65-F5344CB8AC3E}">
        <p14:creationId xmlns:p14="http://schemas.microsoft.com/office/powerpoint/2010/main" val="308545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9" y="71827"/>
            <a:ext cx="9345912" cy="1325563"/>
          </a:xfrm>
        </p:spPr>
        <p:txBody>
          <a:bodyPr/>
          <a:lstStyle/>
          <a:p>
            <a:r>
              <a:rPr lang="en-US" b="1" dirty="0"/>
              <a:t>Definitions SC Code Section 16-17-501</a:t>
            </a:r>
          </a:p>
        </p:txBody>
      </p:sp>
      <p:sp>
        <p:nvSpPr>
          <p:cNvPr id="3" name="Content Placeholder 2"/>
          <p:cNvSpPr>
            <a:spLocks noGrp="1"/>
          </p:cNvSpPr>
          <p:nvPr>
            <p:ph idx="1"/>
          </p:nvPr>
        </p:nvSpPr>
        <p:spPr>
          <a:xfrm>
            <a:off x="2007889" y="1523700"/>
            <a:ext cx="9345911" cy="5118640"/>
          </a:xfrm>
        </p:spPr>
        <p:txBody>
          <a:bodyPr>
            <a:noAutofit/>
          </a:bodyPr>
          <a:lstStyle/>
          <a:p>
            <a:r>
              <a:rPr lang="en-US" dirty="0"/>
              <a:t>(3) "Electronic smoking device" means any device that may be used to deliver any aerosolized or vaporized substance, including e-liquid, to the person inhaling from the device including, but not limited to, an e-cigarette, e-cigar, e-pipe, vape pen, or e-hookah. "Electronic smoking device" includes any component, part, or accessory of the device, and also includes any substance intended to be aerosolized or vaporized during the use of the device whether or not the substance includes nicotine. "Electronic smoking device" does not include drugs, devices, or combination products authorized for sale by the U.S. Food and Drug Administration, as those terms are defined in the Federal Food, Drug, and Cosmetic Act.</a:t>
            </a:r>
          </a:p>
        </p:txBody>
      </p:sp>
    </p:spTree>
    <p:extLst>
      <p:ext uri="{BB962C8B-B14F-4D97-AF65-F5344CB8AC3E}">
        <p14:creationId xmlns:p14="http://schemas.microsoft.com/office/powerpoint/2010/main" val="297083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7" y="0"/>
            <a:ext cx="9345912" cy="1325563"/>
          </a:xfrm>
        </p:spPr>
        <p:txBody>
          <a:bodyPr/>
          <a:lstStyle/>
          <a:p>
            <a:r>
              <a:rPr lang="en-US" b="1" dirty="0"/>
              <a:t>Definitions SC Code Section 16-17-501</a:t>
            </a:r>
          </a:p>
        </p:txBody>
      </p:sp>
      <p:sp>
        <p:nvSpPr>
          <p:cNvPr id="3" name="Content Placeholder 2"/>
          <p:cNvSpPr>
            <a:spLocks noGrp="1"/>
          </p:cNvSpPr>
          <p:nvPr>
            <p:ph idx="1"/>
          </p:nvPr>
        </p:nvSpPr>
        <p:spPr/>
        <p:txBody>
          <a:bodyPr/>
          <a:lstStyle/>
          <a:p>
            <a:pPr marL="0" indent="0">
              <a:buNone/>
            </a:pPr>
            <a:r>
              <a:rPr lang="en-US" dirty="0"/>
              <a:t>(4) "E-liquid" means a substance that:</a:t>
            </a:r>
          </a:p>
          <a:p>
            <a:pPr marL="0" indent="0">
              <a:buNone/>
            </a:pPr>
            <a:r>
              <a:rPr lang="en-US" dirty="0"/>
              <a:t>	(a) may or may not contain nicotine;</a:t>
            </a:r>
          </a:p>
          <a:p>
            <a:pPr marL="0" indent="0">
              <a:buNone/>
            </a:pPr>
            <a:r>
              <a:rPr lang="en-US" dirty="0"/>
              <a:t>	(b) is intended to be vaporized and inhaled using an 	electronic smoking device; and</a:t>
            </a:r>
          </a:p>
          <a:p>
            <a:pPr marL="0" indent="0">
              <a:buNone/>
            </a:pPr>
            <a:r>
              <a:rPr lang="en-US" dirty="0"/>
              <a:t>	(c) is a legal substance under the laws of this State and 	the laws of the United States.</a:t>
            </a:r>
          </a:p>
          <a:p>
            <a:pPr marL="0" indent="0">
              <a:buNone/>
            </a:pPr>
            <a:r>
              <a:rPr lang="en-US" dirty="0"/>
              <a:t>"E-liquid" does not include cannabis or CBD as defined under the laws of this State and the laws of the United States unless it also contains nicotine.</a:t>
            </a:r>
          </a:p>
          <a:p>
            <a:endParaRPr lang="en-US" dirty="0"/>
          </a:p>
        </p:txBody>
      </p:sp>
    </p:spTree>
    <p:extLst>
      <p:ext uri="{BB962C8B-B14F-4D97-AF65-F5344CB8AC3E}">
        <p14:creationId xmlns:p14="http://schemas.microsoft.com/office/powerpoint/2010/main" val="118445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SC Code Section 16-17-501</a:t>
            </a:r>
          </a:p>
        </p:txBody>
      </p:sp>
      <p:sp>
        <p:nvSpPr>
          <p:cNvPr id="3" name="Content Placeholder 2"/>
          <p:cNvSpPr>
            <a:spLocks noGrp="1"/>
          </p:cNvSpPr>
          <p:nvPr>
            <p:ph idx="1"/>
          </p:nvPr>
        </p:nvSpPr>
        <p:spPr/>
        <p:txBody>
          <a:bodyPr>
            <a:normAutofit fontScale="85000" lnSpcReduction="20000"/>
          </a:bodyPr>
          <a:lstStyle/>
          <a:p>
            <a:r>
              <a:rPr lang="en-US" dirty="0"/>
              <a:t>(8) "Tobacco product" means:</a:t>
            </a:r>
          </a:p>
          <a:p>
            <a:r>
              <a:rPr lang="en-US" dirty="0"/>
              <a:t>(a) any product containing, made of, or derived from tobacco or nicotine that is intended for human consumption or is likely to be consumed, whether inhaled, absorbed, or ingested by any other means including, but not limited to, a cigarette, a cigar, pipe tobacco, chewing tobacco, snuff, or snus;</a:t>
            </a:r>
          </a:p>
          <a:p>
            <a:r>
              <a:rPr lang="en-US" dirty="0"/>
              <a:t>(b) any electronic smoking device as defined in this section and any substances that may be aerosolized or vaporized by such device, whether or not the substance contains nicotine; or</a:t>
            </a:r>
          </a:p>
          <a:p>
            <a:r>
              <a:rPr lang="en-US" dirty="0"/>
              <a:t>(c) any component, part, or accessory of </a:t>
            </a:r>
            <a:r>
              <a:rPr lang="en-US" dirty="0" err="1"/>
              <a:t>subitem</a:t>
            </a:r>
            <a:r>
              <a:rPr lang="en-US" dirty="0"/>
              <a:t> (a) or </a:t>
            </a:r>
            <a:r>
              <a:rPr lang="en-US" dirty="0" err="1"/>
              <a:t>subitem</a:t>
            </a:r>
            <a:r>
              <a:rPr lang="en-US" dirty="0"/>
              <a:t> (b), whether or not any of these contains tobacco or nicotine including, but not limited to, filters, rolling papers, blunt or hemp wraps, and pipes. Tobacco product does not include drugs, devices, or combination products authorized for sale by the U.S. Food and Drug Administration, as those terms are defined in the Federal Food, Drug, and Cosmetic Act.</a:t>
            </a:r>
          </a:p>
          <a:p>
            <a:endParaRPr lang="en-US" dirty="0"/>
          </a:p>
        </p:txBody>
      </p:sp>
    </p:spTree>
    <p:extLst>
      <p:ext uri="{BB962C8B-B14F-4D97-AF65-F5344CB8AC3E}">
        <p14:creationId xmlns:p14="http://schemas.microsoft.com/office/powerpoint/2010/main" val="191454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SC Code Section 16-17-501</a:t>
            </a:r>
          </a:p>
        </p:txBody>
      </p:sp>
      <p:sp>
        <p:nvSpPr>
          <p:cNvPr id="3" name="Content Placeholder 2"/>
          <p:cNvSpPr>
            <a:spLocks noGrp="1"/>
          </p:cNvSpPr>
          <p:nvPr>
            <p:ph idx="1"/>
          </p:nvPr>
        </p:nvSpPr>
        <p:spPr/>
        <p:txBody>
          <a:bodyPr>
            <a:normAutofit lnSpcReduction="10000"/>
          </a:bodyPr>
          <a:lstStyle/>
          <a:p>
            <a:r>
              <a:rPr lang="en-US" dirty="0"/>
              <a:t>(9) "Tobacco retail establishment" means any place of business where tobacco products are available for sale to the general public. The term includes, but is not limited to, grocery stores, tobacco product shops, kiosks, convenience stores, gasoline service stations, bars, and restaurants.</a:t>
            </a:r>
          </a:p>
          <a:p>
            <a:r>
              <a:rPr lang="en-US" dirty="0"/>
              <a:t>(10) "Tobacco retailer" means any person, partnership, joint venture, society, club, trustee, trust association, organization, or corporation who owns, operates, or manages any tobacco retail establishment. Tobacco retailer does not mean the </a:t>
            </a:r>
            <a:r>
              <a:rPr lang="en-US" dirty="0" err="1"/>
              <a:t>nonmanagement</a:t>
            </a:r>
            <a:r>
              <a:rPr lang="en-US" dirty="0"/>
              <a:t> employees of any tobacco retail establishment.</a:t>
            </a:r>
          </a:p>
          <a:p>
            <a:endParaRPr lang="en-US" dirty="0"/>
          </a:p>
        </p:txBody>
      </p:sp>
    </p:spTree>
    <p:extLst>
      <p:ext uri="{BB962C8B-B14F-4D97-AF65-F5344CB8AC3E}">
        <p14:creationId xmlns:p14="http://schemas.microsoft.com/office/powerpoint/2010/main" val="251250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Notice of New License </a:t>
            </a:r>
          </a:p>
        </p:txBody>
      </p:sp>
      <p:sp>
        <p:nvSpPr>
          <p:cNvPr id="3" name="Content Placeholder 2"/>
          <p:cNvSpPr>
            <a:spLocks noGrp="1"/>
          </p:cNvSpPr>
          <p:nvPr>
            <p:ph idx="1"/>
          </p:nvPr>
        </p:nvSpPr>
        <p:spPr/>
        <p:txBody>
          <a:bodyPr/>
          <a:lstStyle/>
          <a:p>
            <a:r>
              <a:rPr lang="en-US" dirty="0"/>
              <a:t> 12-36-511 states in part “For the purposes of this section, tobacco retailers and tobacco retail establishments that have a retail license must supplement their retail license application to notify the department that they sell or distribute tobacco or tobacco products. ”</a:t>
            </a:r>
          </a:p>
        </p:txBody>
      </p:sp>
    </p:spTree>
    <p:extLst>
      <p:ext uri="{BB962C8B-B14F-4D97-AF65-F5344CB8AC3E}">
        <p14:creationId xmlns:p14="http://schemas.microsoft.com/office/powerpoint/2010/main" val="356114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Retail License</a:t>
            </a:r>
          </a:p>
        </p:txBody>
      </p:sp>
      <p:sp>
        <p:nvSpPr>
          <p:cNvPr id="7" name="Rectangle 2"/>
          <p:cNvSpPr>
            <a:spLocks noChangeArrowheads="1"/>
          </p:cNvSpPr>
          <p:nvPr/>
        </p:nvSpPr>
        <p:spPr bwMode="auto">
          <a:xfrm>
            <a:off x="4120405" y="1690688"/>
            <a:ext cx="11966618" cy="52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1" descr="cid:image001.png@01D9C153.A969313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68154" y="1692933"/>
            <a:ext cx="6770469" cy="424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5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7" y="500062"/>
            <a:ext cx="9345912" cy="1325563"/>
          </a:xfrm>
        </p:spPr>
        <p:txBody>
          <a:bodyPr/>
          <a:lstStyle/>
          <a:p>
            <a:r>
              <a:rPr lang="en-US" b="1" dirty="0"/>
              <a:t>Civil Violations (A),(B),(C),(D)*, or (J)</a:t>
            </a:r>
          </a:p>
        </p:txBody>
      </p:sp>
      <p:sp>
        <p:nvSpPr>
          <p:cNvPr id="3" name="Content Placeholder 2"/>
          <p:cNvSpPr>
            <a:spLocks noGrp="1"/>
          </p:cNvSpPr>
          <p:nvPr>
            <p:ph idx="1"/>
          </p:nvPr>
        </p:nvSpPr>
        <p:spPr/>
        <p:txBody>
          <a:bodyPr/>
          <a:lstStyle/>
          <a:p>
            <a:r>
              <a:rPr lang="en-US" dirty="0"/>
              <a:t>Section </a:t>
            </a:r>
            <a:r>
              <a:rPr lang="en-US" dirty="0">
                <a:hlinkClick r:id="rId2"/>
              </a:rPr>
              <a:t>16-17-500</a:t>
            </a:r>
            <a:r>
              <a:rPr lang="en-US" dirty="0"/>
              <a:t>.    (A) It is unlawful for an individual to sell, furnish, give, distribute, purchase for, or provide a tobacco product to a minor under the age of eighteen years.</a:t>
            </a:r>
          </a:p>
          <a:p>
            <a:r>
              <a:rPr lang="en-US" dirty="0"/>
              <a:t>(B) It is unlawful to sell a tobacco product to an individual without a demand of proper proof of age. Failure to demand identification to verify an individual's age is not a defense to an action initiated pursuant to this subsection. Proof that is demanded, is shown, and reasonably is relied upon for the individual's proof of age is a defense to an action initiated pursuant to this subsection.</a:t>
            </a:r>
          </a:p>
        </p:txBody>
      </p:sp>
    </p:spTree>
    <p:extLst>
      <p:ext uri="{BB962C8B-B14F-4D97-AF65-F5344CB8AC3E}">
        <p14:creationId xmlns:p14="http://schemas.microsoft.com/office/powerpoint/2010/main" val="136626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8" y="227102"/>
            <a:ext cx="9345912" cy="1325563"/>
          </a:xfrm>
        </p:spPr>
        <p:txBody>
          <a:bodyPr/>
          <a:lstStyle/>
          <a:p>
            <a:r>
              <a:rPr lang="en-US" b="1" dirty="0"/>
              <a:t>Civil Violations (A),(B),(C),(D)*, or (J)</a:t>
            </a:r>
          </a:p>
        </p:txBody>
      </p:sp>
      <p:sp>
        <p:nvSpPr>
          <p:cNvPr id="3" name="Content Placeholder 2"/>
          <p:cNvSpPr>
            <a:spLocks noGrp="1"/>
          </p:cNvSpPr>
          <p:nvPr>
            <p:ph idx="1"/>
          </p:nvPr>
        </p:nvSpPr>
        <p:spPr>
          <a:xfrm>
            <a:off x="2007888" y="1480568"/>
            <a:ext cx="9345911" cy="5256662"/>
          </a:xfrm>
        </p:spPr>
        <p:txBody>
          <a:bodyPr>
            <a:normAutofit fontScale="85000" lnSpcReduction="20000"/>
          </a:bodyPr>
          <a:lstStyle/>
          <a:p>
            <a:r>
              <a:rPr lang="en-US" dirty="0"/>
              <a:t>(C) A person engaged in the sale of tobacco products made through the Internet or other remote sales methods shall perform an age verification through an independent, third-party age verification service that compares information available from public records to the personal information entered by the individual during the ordering process that establishes the individual is eighteen years of age or older and shall use a method of mailing, shipping, or delivery that requires the signature of a person at least eighteen years of age before a tobacco product will be released to the purchaser, unless the Internet or other remote sales methods employ the following protections to ensure age verification:</a:t>
            </a:r>
          </a:p>
          <a:p>
            <a:r>
              <a:rPr lang="en-US" dirty="0"/>
              <a:t>(1) the customer creates an online profile or account with personal information including, but not limited to, name, address, social security information, and a valid phone number, and that personal information is verified through publicly available records; or</a:t>
            </a:r>
          </a:p>
          <a:p>
            <a:r>
              <a:rPr lang="en-US" dirty="0"/>
              <a:t>(2) the customer is required to upload a copy of his government-issued identification in addition to a current photograph of the customer; and</a:t>
            </a:r>
          </a:p>
          <a:p>
            <a:r>
              <a:rPr lang="en-US" dirty="0"/>
              <a:t>(3) delivery is made to the customer's name and address.</a:t>
            </a:r>
          </a:p>
          <a:p>
            <a:endParaRPr lang="en-US" dirty="0"/>
          </a:p>
        </p:txBody>
      </p:sp>
    </p:spTree>
    <p:extLst>
      <p:ext uri="{BB962C8B-B14F-4D97-AF65-F5344CB8AC3E}">
        <p14:creationId xmlns:p14="http://schemas.microsoft.com/office/powerpoint/2010/main" val="218212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8" y="224286"/>
            <a:ext cx="9345912" cy="1325563"/>
          </a:xfrm>
        </p:spPr>
        <p:txBody>
          <a:bodyPr/>
          <a:lstStyle/>
          <a:p>
            <a:r>
              <a:rPr lang="en-US" b="1" dirty="0"/>
              <a:t>Civil Violations (A),(B),(C),(D)*, or (J)</a:t>
            </a:r>
          </a:p>
        </p:txBody>
      </p:sp>
      <p:sp>
        <p:nvSpPr>
          <p:cNvPr id="3" name="Content Placeholder 2"/>
          <p:cNvSpPr>
            <a:spLocks noGrp="1"/>
          </p:cNvSpPr>
          <p:nvPr>
            <p:ph idx="1"/>
          </p:nvPr>
        </p:nvSpPr>
        <p:spPr>
          <a:xfrm>
            <a:off x="2007888" y="1475117"/>
            <a:ext cx="9345911" cy="5322498"/>
          </a:xfrm>
        </p:spPr>
        <p:txBody>
          <a:bodyPr>
            <a:normAutofit fontScale="85000" lnSpcReduction="10000"/>
          </a:bodyPr>
          <a:lstStyle/>
          <a:p>
            <a:r>
              <a:rPr lang="en-US" dirty="0"/>
              <a:t>(J)(1) A tobacco retail establishment that has as its primary purpose the sale of tobacco products must prohibit minors under the age of eighteen years from entering the tobacco retail establishment, unless the minor is actively supervised and accompanied by an adult, and shall determine whether a person is at least eighteen years of age by requiring proper proof of age in accordance with subsection (B), prior to the sale of a tobacco product.</a:t>
            </a:r>
          </a:p>
          <a:p>
            <a:r>
              <a:rPr lang="en-US" dirty="0"/>
              <a:t>(2) A tobacco retail establishment described in item (1) must conspicuously post on all entrances to the establishment the following:</a:t>
            </a:r>
          </a:p>
          <a:p>
            <a:r>
              <a:rPr lang="en-US" dirty="0"/>
              <a:t>(a</a:t>
            </a:r>
            <a:r>
              <a:rPr lang="en-US" dirty="0">
                <a:highlight>
                  <a:srgbClr val="FFFF00"/>
                </a:highlight>
              </a:rPr>
              <a:t>) a sign in boldface type that states "NOTICE: It is unlawful for a person under eighteen years of age to enter this store, unless the minor is actively supervised and accompanied by an adult. Age will be verified prior to sale.";</a:t>
            </a:r>
          </a:p>
          <a:p>
            <a:r>
              <a:rPr lang="en-US" dirty="0">
                <a:highlight>
                  <a:srgbClr val="FFFF00"/>
                </a:highlight>
              </a:rPr>
              <a:t>(b) a sign printed in letters and numbers at least one-half inch high that displays a toll free number for assistance to callers in quitting smoking, as determined by the Department of Health and Environmental Control.</a:t>
            </a:r>
          </a:p>
          <a:p>
            <a:endParaRPr lang="en-US" dirty="0"/>
          </a:p>
        </p:txBody>
      </p:sp>
    </p:spTree>
    <p:extLst>
      <p:ext uri="{BB962C8B-B14F-4D97-AF65-F5344CB8AC3E}">
        <p14:creationId xmlns:p14="http://schemas.microsoft.com/office/powerpoint/2010/main" val="70366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lstStyle/>
          <a:p>
            <a:r>
              <a:rPr lang="en-US" dirty="0"/>
              <a:t>SCDOR prior to H.3681</a:t>
            </a:r>
          </a:p>
          <a:p>
            <a:r>
              <a:rPr lang="en-US" dirty="0"/>
              <a:t>What is H.3681</a:t>
            </a:r>
          </a:p>
          <a:p>
            <a:r>
              <a:rPr lang="en-US" dirty="0"/>
              <a:t>New Definitions</a:t>
            </a:r>
          </a:p>
          <a:p>
            <a:r>
              <a:rPr lang="en-US" dirty="0"/>
              <a:t>New License/Notice</a:t>
            </a:r>
          </a:p>
          <a:p>
            <a:r>
              <a:rPr lang="en-US" dirty="0"/>
              <a:t>Civil Violations</a:t>
            </a:r>
          </a:p>
          <a:p>
            <a:r>
              <a:rPr lang="en-US" dirty="0"/>
              <a:t>Vending Machines</a:t>
            </a:r>
          </a:p>
          <a:p>
            <a:r>
              <a:rPr lang="en-US" dirty="0"/>
              <a:t>Resources </a:t>
            </a:r>
          </a:p>
          <a:p>
            <a:endParaRPr lang="en-US" dirty="0"/>
          </a:p>
        </p:txBody>
      </p:sp>
    </p:spTree>
    <p:extLst>
      <p:ext uri="{BB962C8B-B14F-4D97-AF65-F5344CB8AC3E}">
        <p14:creationId xmlns:p14="http://schemas.microsoft.com/office/powerpoint/2010/main" val="50765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8" y="250166"/>
            <a:ext cx="9345912" cy="1325563"/>
          </a:xfrm>
        </p:spPr>
        <p:txBody>
          <a:bodyPr/>
          <a:lstStyle/>
          <a:p>
            <a:r>
              <a:rPr lang="en-US" b="1" dirty="0"/>
              <a:t>Civil Violations 16-17-500(E)(3)</a:t>
            </a:r>
          </a:p>
        </p:txBody>
      </p:sp>
      <p:sp>
        <p:nvSpPr>
          <p:cNvPr id="3" name="Content Placeholder 2"/>
          <p:cNvSpPr>
            <a:spLocks noGrp="1"/>
          </p:cNvSpPr>
          <p:nvPr>
            <p:ph idx="1"/>
          </p:nvPr>
        </p:nvSpPr>
        <p:spPr>
          <a:xfrm>
            <a:off x="2007888" y="1406106"/>
            <a:ext cx="9345911" cy="5089585"/>
          </a:xfrm>
        </p:spPr>
        <p:txBody>
          <a:bodyPr>
            <a:normAutofit fontScale="85000" lnSpcReduction="20000"/>
          </a:bodyPr>
          <a:lstStyle/>
          <a:p>
            <a:r>
              <a:rPr lang="en-US" dirty="0"/>
              <a:t>(3) A tobacco retailer who knowingly violates or permits an employee to violate a provision of subsections (A), (B), (C), (D), or (J) in the tobacco retail establishment is subject to an administrative penalty as follows:</a:t>
            </a:r>
          </a:p>
          <a:p>
            <a:r>
              <a:rPr lang="en-US" dirty="0">
                <a:highlight>
                  <a:srgbClr val="FFFF00"/>
                </a:highlight>
              </a:rPr>
              <a:t>(a) for a first violation, issued a warning;</a:t>
            </a:r>
          </a:p>
          <a:p>
            <a:r>
              <a:rPr lang="en-US" dirty="0">
                <a:highlight>
                  <a:srgbClr val="FFFF00"/>
                </a:highlight>
              </a:rPr>
              <a:t>(b) for a second violation within a thirty-six-month period, fined not less than three hundred dollars;</a:t>
            </a:r>
          </a:p>
          <a:p>
            <a:r>
              <a:rPr lang="en-US" dirty="0">
                <a:highlight>
                  <a:srgbClr val="FFFF00"/>
                </a:highlight>
              </a:rPr>
              <a:t>(c) for a third violation within a thirty-six-month period, fined not less than six hundred dollars;</a:t>
            </a:r>
          </a:p>
          <a:p>
            <a:r>
              <a:rPr lang="en-US" dirty="0">
                <a:highlight>
                  <a:srgbClr val="FFFF00"/>
                </a:highlight>
              </a:rPr>
              <a:t>(d) for a fourth and subsequent violation within a thirty-six-month period, fined not less than one thousand two hundred dollars and the tobacco retailer is prohibited from selling or distributing tobacco products for a period of at least seven days and no greater than thirty days. For purposes of this subsection, a tobacco retailer that knowingly sells or distributes during the period that the tobacco retailer is prohibited from selling or distributing is subject to a fine of not more than two hundred dollars and is prohibited from selling or distributing tobacco products for an additional period of seven days; and</a:t>
            </a:r>
          </a:p>
          <a:p>
            <a:endParaRPr lang="en-US" dirty="0"/>
          </a:p>
        </p:txBody>
      </p:sp>
    </p:spTree>
    <p:extLst>
      <p:ext uri="{BB962C8B-B14F-4D97-AF65-F5344CB8AC3E}">
        <p14:creationId xmlns:p14="http://schemas.microsoft.com/office/powerpoint/2010/main" val="2979533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8" y="241540"/>
            <a:ext cx="9345912" cy="1325563"/>
          </a:xfrm>
        </p:spPr>
        <p:txBody>
          <a:bodyPr/>
          <a:lstStyle/>
          <a:p>
            <a:r>
              <a:rPr lang="en-US" b="1" dirty="0"/>
              <a:t>Civil Violations (referencing licensing)</a:t>
            </a:r>
          </a:p>
        </p:txBody>
      </p:sp>
      <p:sp>
        <p:nvSpPr>
          <p:cNvPr id="3" name="Content Placeholder 2"/>
          <p:cNvSpPr>
            <a:spLocks noGrp="1"/>
          </p:cNvSpPr>
          <p:nvPr>
            <p:ph idx="1"/>
          </p:nvPr>
        </p:nvSpPr>
        <p:spPr/>
        <p:txBody>
          <a:bodyPr>
            <a:normAutofit/>
          </a:bodyPr>
          <a:lstStyle/>
          <a:p>
            <a:r>
              <a:rPr lang="en-US" dirty="0"/>
              <a:t>12-36-511</a:t>
            </a:r>
          </a:p>
          <a:p>
            <a:pPr lvl="1"/>
            <a:r>
              <a:rPr lang="en-US" sz="2800" dirty="0"/>
              <a:t>For the purposes of this section, a retailer that sells tobacco, tobacco products, or any other product used for smoking that does not disclose on their initial retail application or supplement their retail license application is subject to a fine of not more than two hundred dollars and must file within fifteen days of notification of a failure to file. A retailer that fails to file within fifteen days after the notification is subject to a fine of two thousand dollars.</a:t>
            </a:r>
          </a:p>
        </p:txBody>
      </p:sp>
    </p:spTree>
    <p:extLst>
      <p:ext uri="{BB962C8B-B14F-4D97-AF65-F5344CB8AC3E}">
        <p14:creationId xmlns:p14="http://schemas.microsoft.com/office/powerpoint/2010/main" val="37223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8" y="0"/>
            <a:ext cx="9345912" cy="1325563"/>
          </a:xfrm>
        </p:spPr>
        <p:txBody>
          <a:bodyPr/>
          <a:lstStyle/>
          <a:p>
            <a:r>
              <a:rPr lang="en-US" b="1" dirty="0"/>
              <a:t>E-liquid containers</a:t>
            </a:r>
            <a:endParaRPr lang="en-US" dirty="0"/>
          </a:p>
        </p:txBody>
      </p:sp>
      <p:sp>
        <p:nvSpPr>
          <p:cNvPr id="3" name="Content Placeholder 2"/>
          <p:cNvSpPr>
            <a:spLocks noGrp="1"/>
          </p:cNvSpPr>
          <p:nvPr>
            <p:ph idx="1"/>
          </p:nvPr>
        </p:nvSpPr>
        <p:spPr>
          <a:xfrm>
            <a:off x="2007889" y="1299413"/>
            <a:ext cx="9345911" cy="5463695"/>
          </a:xfrm>
        </p:spPr>
        <p:txBody>
          <a:bodyPr>
            <a:normAutofit fontScale="77500" lnSpcReduction="20000"/>
          </a:bodyPr>
          <a:lstStyle/>
          <a:p>
            <a:r>
              <a:rPr lang="en-US" sz="3100" dirty="0"/>
              <a:t>SECTION 10.    Section </a:t>
            </a:r>
            <a:r>
              <a:rPr lang="en-US" sz="3100" dirty="0">
                <a:hlinkClick r:id="rId2"/>
              </a:rPr>
              <a:t>16-17-506</a:t>
            </a:r>
            <a:r>
              <a:rPr lang="en-US" sz="3100" dirty="0"/>
              <a:t> of the S.C. Code is amended to read:</a:t>
            </a:r>
          </a:p>
          <a:p>
            <a:r>
              <a:rPr lang="en-US" sz="3100" dirty="0"/>
              <a:t>Section </a:t>
            </a:r>
            <a:r>
              <a:rPr lang="en-US" sz="3100" dirty="0">
                <a:hlinkClick r:id="rId2"/>
              </a:rPr>
              <a:t>16-17-506</a:t>
            </a:r>
            <a:r>
              <a:rPr lang="en-US" sz="3100" dirty="0"/>
              <a:t>.    (A) For purposes of this section, "container" means a bottle or other container of any kind that contains e-liquid and is offered for sale, sold, or otherwise distributed, or intended for distribution to consumers, but that does not include a cartridge that is prefilled and sealed by the manufacturer and not intended to be opened by the customer.</a:t>
            </a:r>
          </a:p>
          <a:p>
            <a:r>
              <a:rPr lang="en-US" sz="3100" dirty="0"/>
              <a:t>(B) It is unlawful to sell, hold for sale, or distribute a container of e-liquid unless:</a:t>
            </a:r>
          </a:p>
          <a:p>
            <a:r>
              <a:rPr lang="en-US" sz="3100" dirty="0"/>
              <a:t>(1) the container satisfies the requirements of 21 C.F.R. 1143.3, if applicable, for the placement of labels, warnings, or any other information upon a package of e-liquid that is to be sold within the United States;</a:t>
            </a:r>
          </a:p>
          <a:p>
            <a:r>
              <a:rPr lang="en-US" sz="3100" dirty="0"/>
              <a:t>(2) the container complies with child-resistant effectiveness standards under 16 C.F.R. 1700.15(b)(1) when tested in accordance with the requirements of 16 C.F.R. 1700.20; and</a:t>
            </a:r>
          </a:p>
          <a:p>
            <a:r>
              <a:rPr lang="en-US" sz="3100" dirty="0"/>
              <a:t>(3) the container complies with federal trademark or copyright laws.</a:t>
            </a:r>
          </a:p>
          <a:p>
            <a:endParaRPr lang="en-US" dirty="0"/>
          </a:p>
        </p:txBody>
      </p:sp>
    </p:spTree>
    <p:extLst>
      <p:ext uri="{BB962C8B-B14F-4D97-AF65-F5344CB8AC3E}">
        <p14:creationId xmlns:p14="http://schemas.microsoft.com/office/powerpoint/2010/main" val="1459928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8" y="25610"/>
            <a:ext cx="9345912" cy="1325563"/>
          </a:xfrm>
        </p:spPr>
        <p:txBody>
          <a:bodyPr/>
          <a:lstStyle/>
          <a:p>
            <a:r>
              <a:rPr lang="en-US" b="1" dirty="0"/>
              <a:t>E-liquid containers</a:t>
            </a:r>
            <a:endParaRPr lang="en-US" dirty="0"/>
          </a:p>
        </p:txBody>
      </p:sp>
      <p:sp>
        <p:nvSpPr>
          <p:cNvPr id="3" name="Content Placeholder 2"/>
          <p:cNvSpPr>
            <a:spLocks noGrp="1"/>
          </p:cNvSpPr>
          <p:nvPr>
            <p:ph idx="1"/>
          </p:nvPr>
        </p:nvSpPr>
        <p:spPr>
          <a:xfrm>
            <a:off x="2007888" y="1351173"/>
            <a:ext cx="9345911" cy="5153144"/>
          </a:xfrm>
        </p:spPr>
        <p:txBody>
          <a:bodyPr>
            <a:normAutofit lnSpcReduction="10000"/>
          </a:bodyPr>
          <a:lstStyle/>
          <a:p>
            <a:r>
              <a:rPr lang="en-US" dirty="0"/>
              <a:t>(C) A person who knowingly sells, holds for sale, or distributes e-liquid containers in violation of subsection (B) is guilty of a misdemeanor and, upon conviction, must be imprisoned for not more than three years or fined not more than one thousand dollars, or both.</a:t>
            </a:r>
          </a:p>
          <a:p>
            <a:r>
              <a:rPr lang="en-US" dirty="0"/>
              <a:t>(D) In addition to the other penalties provided by law, law enforcement may seize and destroy or sell to the manufacturer, for export only, any containers in violation of this section.</a:t>
            </a:r>
          </a:p>
          <a:p>
            <a:r>
              <a:rPr lang="en-US" dirty="0"/>
              <a:t>(E) Any tobacco retailer or tobacco retail establishment that permits an employee to violate or knowingly violates subsection (B) is subject to the penalties in Section </a:t>
            </a:r>
            <a:r>
              <a:rPr lang="en-US" dirty="0">
                <a:hlinkClick r:id="rId2"/>
              </a:rPr>
              <a:t>16-17-500</a:t>
            </a:r>
            <a:r>
              <a:rPr lang="en-US" dirty="0"/>
              <a:t>(E)(3).</a:t>
            </a:r>
          </a:p>
          <a:p>
            <a:endParaRPr lang="en-US" dirty="0"/>
          </a:p>
        </p:txBody>
      </p:sp>
    </p:spTree>
    <p:extLst>
      <p:ext uri="{BB962C8B-B14F-4D97-AF65-F5344CB8AC3E}">
        <p14:creationId xmlns:p14="http://schemas.microsoft.com/office/powerpoint/2010/main" val="143455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8" y="388189"/>
            <a:ext cx="9345912" cy="1325563"/>
          </a:xfrm>
        </p:spPr>
        <p:txBody>
          <a:bodyPr/>
          <a:lstStyle/>
          <a:p>
            <a:r>
              <a:rPr lang="en-US" b="1" dirty="0"/>
              <a:t>Vending Machines</a:t>
            </a:r>
          </a:p>
        </p:txBody>
      </p:sp>
      <p:sp>
        <p:nvSpPr>
          <p:cNvPr id="3" name="Content Placeholder 2"/>
          <p:cNvSpPr>
            <a:spLocks noGrp="1"/>
          </p:cNvSpPr>
          <p:nvPr>
            <p:ph idx="1"/>
          </p:nvPr>
        </p:nvSpPr>
        <p:spPr/>
        <p:txBody>
          <a:bodyPr/>
          <a:lstStyle/>
          <a:p>
            <a:r>
              <a:rPr lang="en-US" dirty="0"/>
              <a:t>SC Code Section 16-17-500(D) It is unlawful to sell a tobacco product through a vending machine.</a:t>
            </a:r>
          </a:p>
          <a:p>
            <a:r>
              <a:rPr lang="en-US" dirty="0"/>
              <a:t>However on August 11, 2023 the Attorney General’s Offices issued an opinion that this was not the intent of the statute.</a:t>
            </a:r>
          </a:p>
        </p:txBody>
      </p:sp>
    </p:spTree>
    <p:extLst>
      <p:ext uri="{BB962C8B-B14F-4D97-AF65-F5344CB8AC3E}">
        <p14:creationId xmlns:p14="http://schemas.microsoft.com/office/powerpoint/2010/main" val="870594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188" y="232914"/>
            <a:ext cx="9345912" cy="1325563"/>
          </a:xfrm>
        </p:spPr>
        <p:txBody>
          <a:bodyPr/>
          <a:lstStyle/>
          <a:p>
            <a:r>
              <a:rPr lang="en-US" b="1" dirty="0"/>
              <a:t>Resources MYDORWAY</a:t>
            </a:r>
          </a:p>
        </p:txBody>
      </p:sp>
      <p:pic>
        <p:nvPicPr>
          <p:cNvPr id="7" name="Content Placeholder 6"/>
          <p:cNvPicPr>
            <a:picLocks noGrp="1" noChangeAspect="1"/>
          </p:cNvPicPr>
          <p:nvPr>
            <p:ph idx="1"/>
          </p:nvPr>
        </p:nvPicPr>
        <p:blipFill>
          <a:blip r:embed="rId2"/>
          <a:stretch>
            <a:fillRect/>
          </a:stretch>
        </p:blipFill>
        <p:spPr>
          <a:xfrm>
            <a:off x="2008188" y="1945750"/>
            <a:ext cx="9345612" cy="4111087"/>
          </a:xfrm>
          <a:prstGeom prst="rect">
            <a:avLst/>
          </a:prstGeom>
        </p:spPr>
      </p:pic>
    </p:spTree>
    <p:extLst>
      <p:ext uri="{BB962C8B-B14F-4D97-AF65-F5344CB8AC3E}">
        <p14:creationId xmlns:p14="http://schemas.microsoft.com/office/powerpoint/2010/main" val="365247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MYDORWAY</a:t>
            </a:r>
          </a:p>
        </p:txBody>
      </p:sp>
      <p:pic>
        <p:nvPicPr>
          <p:cNvPr id="4" name="Content Placeholder 3"/>
          <p:cNvPicPr>
            <a:picLocks noGrp="1" noChangeAspect="1"/>
          </p:cNvPicPr>
          <p:nvPr>
            <p:ph idx="1"/>
          </p:nvPr>
        </p:nvPicPr>
        <p:blipFill>
          <a:blip r:embed="rId2"/>
          <a:stretch>
            <a:fillRect/>
          </a:stretch>
        </p:blipFill>
        <p:spPr>
          <a:xfrm>
            <a:off x="2008188" y="1918929"/>
            <a:ext cx="9345612" cy="4164729"/>
          </a:xfrm>
          <a:prstGeom prst="rect">
            <a:avLst/>
          </a:prstGeom>
        </p:spPr>
      </p:pic>
    </p:spTree>
    <p:extLst>
      <p:ext uri="{BB962C8B-B14F-4D97-AF65-F5344CB8AC3E}">
        <p14:creationId xmlns:p14="http://schemas.microsoft.com/office/powerpoint/2010/main" val="75859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MYDORWAY</a:t>
            </a:r>
          </a:p>
        </p:txBody>
      </p:sp>
      <p:pic>
        <p:nvPicPr>
          <p:cNvPr id="4" name="Content Placeholder 3"/>
          <p:cNvPicPr>
            <a:picLocks noGrp="1" noChangeAspect="1"/>
          </p:cNvPicPr>
          <p:nvPr>
            <p:ph idx="1"/>
          </p:nvPr>
        </p:nvPicPr>
        <p:blipFill>
          <a:blip r:embed="rId2"/>
          <a:stretch>
            <a:fillRect/>
          </a:stretch>
        </p:blipFill>
        <p:spPr>
          <a:xfrm>
            <a:off x="2008188" y="2077345"/>
            <a:ext cx="9345612" cy="3847897"/>
          </a:xfrm>
          <a:prstGeom prst="rect">
            <a:avLst/>
          </a:prstGeom>
        </p:spPr>
      </p:pic>
    </p:spTree>
    <p:extLst>
      <p:ext uri="{BB962C8B-B14F-4D97-AF65-F5344CB8AC3E}">
        <p14:creationId xmlns:p14="http://schemas.microsoft.com/office/powerpoint/2010/main" val="3068851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MYDORWAY</a:t>
            </a:r>
          </a:p>
        </p:txBody>
      </p:sp>
      <p:pic>
        <p:nvPicPr>
          <p:cNvPr id="4" name="Content Placeholder 3"/>
          <p:cNvPicPr>
            <a:picLocks noGrp="1" noChangeAspect="1"/>
          </p:cNvPicPr>
          <p:nvPr>
            <p:ph idx="1"/>
          </p:nvPr>
        </p:nvPicPr>
        <p:blipFill>
          <a:blip r:embed="rId2"/>
          <a:stretch>
            <a:fillRect/>
          </a:stretch>
        </p:blipFill>
        <p:spPr>
          <a:xfrm>
            <a:off x="2008188" y="1937945"/>
            <a:ext cx="9345612" cy="4126698"/>
          </a:xfrm>
          <a:prstGeom prst="rect">
            <a:avLst/>
          </a:prstGeom>
        </p:spPr>
      </p:pic>
    </p:spTree>
    <p:extLst>
      <p:ext uri="{BB962C8B-B14F-4D97-AF65-F5344CB8AC3E}">
        <p14:creationId xmlns:p14="http://schemas.microsoft.com/office/powerpoint/2010/main" val="4147966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43" y="0"/>
            <a:ext cx="15087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 y="-84608"/>
            <a:ext cx="2175528" cy="2225028"/>
          </a:xfrm>
          <a:prstGeom prst="rect">
            <a:avLst/>
          </a:prstGeom>
        </p:spPr>
      </p:pic>
      <p:sp>
        <p:nvSpPr>
          <p:cNvPr id="6" name="Rectangle 5"/>
          <p:cNvSpPr/>
          <p:nvPr/>
        </p:nvSpPr>
        <p:spPr>
          <a:xfrm>
            <a:off x="-18143" y="0"/>
            <a:ext cx="1526903" cy="68580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ontent Placeholder 2"/>
          <p:cNvSpPr>
            <a:spLocks noGrp="1"/>
          </p:cNvSpPr>
          <p:nvPr>
            <p:ph type="body" sz="quarter" idx="10"/>
          </p:nvPr>
        </p:nvSpPr>
        <p:spPr/>
        <p:txBody>
          <a:bodyPr anchor="ctr">
            <a:normAutofit/>
          </a:bodyPr>
          <a:lstStyle/>
          <a:p>
            <a:pPr marL="0" indent="0">
              <a:buNone/>
            </a:pPr>
            <a:r>
              <a:rPr lang="en-US" dirty="0"/>
              <a:t>Michael Lewis</a:t>
            </a:r>
            <a:endParaRPr lang="en-US" b="1" dirty="0">
              <a:solidFill>
                <a:schemeClr val="accent1"/>
              </a:solidFill>
            </a:endParaRPr>
          </a:p>
          <a:p>
            <a:pPr marL="0" indent="0">
              <a:buNone/>
            </a:pPr>
            <a:r>
              <a:rPr lang="en-US" b="0" dirty="0"/>
              <a:t>Miscellaneous Audit Manager</a:t>
            </a:r>
            <a:endParaRPr lang="en-US" sz="2800" b="0" dirty="0">
              <a:solidFill>
                <a:schemeClr val="accent1"/>
              </a:solidFill>
            </a:endParaRPr>
          </a:p>
          <a:p>
            <a:pPr marL="0" indent="0">
              <a:buNone/>
            </a:pPr>
            <a:r>
              <a:rPr lang="en-US" b="0" dirty="0"/>
              <a:t>803-898-5771</a:t>
            </a:r>
            <a:endParaRPr lang="en-US" sz="2800" b="0" dirty="0">
              <a:solidFill>
                <a:schemeClr val="accent1"/>
              </a:solidFill>
            </a:endParaRPr>
          </a:p>
          <a:p>
            <a:pPr marL="0" indent="0">
              <a:buNone/>
            </a:pPr>
            <a:r>
              <a:rPr lang="en-US" b="0" dirty="0"/>
              <a:t>Michael.Lewis</a:t>
            </a:r>
            <a:r>
              <a:rPr lang="en-US" sz="2800" b="0" dirty="0">
                <a:solidFill>
                  <a:schemeClr val="accent1"/>
                </a:solidFill>
              </a:rPr>
              <a:t>@dor.sc.gov</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094" y="807900"/>
            <a:ext cx="2247900" cy="1238250"/>
          </a:xfrm>
          <a:prstGeom prst="rect">
            <a:avLst/>
          </a:prstGeom>
        </p:spPr>
      </p:pic>
    </p:spTree>
    <p:extLst>
      <p:ext uri="{BB962C8B-B14F-4D97-AF65-F5344CB8AC3E}">
        <p14:creationId xmlns:p14="http://schemas.microsoft.com/office/powerpoint/2010/main" val="154509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TAX STAMPS</a:t>
            </a:r>
          </a:p>
        </p:txBody>
      </p:sp>
      <p:sp>
        <p:nvSpPr>
          <p:cNvPr id="3" name="Content Placeholder 2"/>
          <p:cNvSpPr>
            <a:spLocks noGrp="1"/>
          </p:cNvSpPr>
          <p:nvPr>
            <p:ph idx="1"/>
          </p:nvPr>
        </p:nvSpPr>
        <p:spPr/>
        <p:txBody>
          <a:bodyPr/>
          <a:lstStyle/>
          <a:p>
            <a:r>
              <a:rPr lang="en-US" dirty="0"/>
              <a:t>48 STATES STAMP THEIR CIGARETTE PACKAGES</a:t>
            </a:r>
          </a:p>
          <a:p>
            <a:endParaRPr lang="en-US" dirty="0"/>
          </a:p>
          <a:p>
            <a:r>
              <a:rPr lang="en-US" dirty="0"/>
              <a:t>JANUARY 1, 2019 - SOUTH CAROLINA BECAME THE 48</a:t>
            </a:r>
            <a:r>
              <a:rPr lang="en-US" baseline="30000" dirty="0"/>
              <a:t>TH</a:t>
            </a:r>
            <a:r>
              <a:rPr lang="en-US" dirty="0"/>
              <a:t> STATE TO REQUIRE CIGARETTE PACKAGES TO BE STAMPED</a:t>
            </a:r>
          </a:p>
          <a:p>
            <a:endParaRPr lang="en-US" dirty="0"/>
          </a:p>
          <a:p>
            <a:r>
              <a:rPr lang="en-US" dirty="0"/>
              <a:t>STATES THAT CURRENTLY DON’T STAMP CIGARETTES INCLUDE</a:t>
            </a:r>
          </a:p>
          <a:p>
            <a:pPr lvl="1"/>
            <a:r>
              <a:rPr lang="en-US" dirty="0"/>
              <a:t>NORTH CAROLINA</a:t>
            </a:r>
          </a:p>
          <a:p>
            <a:pPr lvl="1"/>
            <a:r>
              <a:rPr lang="en-US" dirty="0"/>
              <a:t>NORTH DAKOTA</a:t>
            </a:r>
          </a:p>
          <a:p>
            <a:pPr lvl="1"/>
            <a:endParaRPr lang="en-US" dirty="0"/>
          </a:p>
          <a:p>
            <a:pPr marL="685800" lvl="2" indent="0">
              <a:buNone/>
            </a:pPr>
            <a:endParaRPr lang="en-US" dirty="0"/>
          </a:p>
          <a:p>
            <a:pPr marL="685800" lvl="2" indent="0">
              <a:buNone/>
            </a:pPr>
            <a:endParaRPr lang="en-US" dirty="0"/>
          </a:p>
          <a:p>
            <a:pPr marL="685800" lvl="2"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854518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59ADAC-EBA9-4987-75A8-3BB7EF8F23EB}"/>
              </a:ext>
            </a:extLst>
          </p:cNvPr>
          <p:cNvSpPr>
            <a:spLocks noGrp="1"/>
          </p:cNvSpPr>
          <p:nvPr>
            <p:ph type="body" sz="quarter" idx="10"/>
          </p:nvPr>
        </p:nvSpPr>
        <p:spPr>
          <a:xfrm>
            <a:off x="1597890" y="122382"/>
            <a:ext cx="10446327" cy="6613236"/>
          </a:xfrm>
          <a:solidFill>
            <a:schemeClr val="bg1"/>
          </a:solidFill>
        </p:spPr>
        <p:txBody>
          <a:bodyPr>
            <a:normAutofit fontScale="40000" lnSpcReduction="20000"/>
          </a:bodyPr>
          <a:lstStyle/>
          <a:p>
            <a:endParaRPr lang="en-US" sz="1800" dirty="0"/>
          </a:p>
          <a:p>
            <a:endParaRPr lang="en-US" sz="1800" dirty="0"/>
          </a:p>
          <a:p>
            <a:endParaRPr lang="en-US" sz="1800" dirty="0"/>
          </a:p>
          <a:p>
            <a:endParaRPr lang="en-US" sz="1800" dirty="0"/>
          </a:p>
          <a:p>
            <a:r>
              <a:rPr lang="en-US" sz="7000" dirty="0"/>
              <a:t>STATE  CONTACTS</a:t>
            </a:r>
          </a:p>
          <a:p>
            <a:r>
              <a:rPr lang="en-US" sz="7000" dirty="0"/>
              <a:t>DOR:</a:t>
            </a:r>
          </a:p>
          <a:p>
            <a:endParaRPr lang="en-US" sz="7000" dirty="0"/>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Greenville-</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Michael Gilstrap-Supervisor</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864-552-4919</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a:t>
            </a:r>
            <a:r>
              <a:rPr lang="en-US" sz="4500" u="sng" dirty="0">
                <a:solidFill>
                  <a:srgbClr val="1F497D"/>
                </a:solidFill>
                <a:effectLst/>
                <a:latin typeface="Calibri" panose="020F0502020204030204" pitchFamily="34" charset="0"/>
                <a:ea typeface="Calibri" panose="020F0502020204030204" pitchFamily="34" charset="0"/>
                <a:hlinkClick r:id="rId2"/>
              </a:rPr>
              <a:t>Michael.Gilstrap@dor.sc.gov</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Columbia-</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Tyrone Donaldson</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803-898-5192</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a:t>
            </a:r>
            <a:r>
              <a:rPr lang="en-US" sz="4500" u="sng" dirty="0">
                <a:solidFill>
                  <a:srgbClr val="1F497D"/>
                </a:solidFill>
                <a:effectLst/>
                <a:latin typeface="Calibri" panose="020F0502020204030204" pitchFamily="34" charset="0"/>
                <a:ea typeface="Calibri" panose="020F0502020204030204" pitchFamily="34" charset="0"/>
                <a:hlinkClick r:id="rId3"/>
              </a:rPr>
              <a:t>Tyrone.Donaldson@dor.sc.gov</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Josh </a:t>
            </a:r>
            <a:r>
              <a:rPr lang="en-US" sz="4500" dirty="0" err="1">
                <a:solidFill>
                  <a:srgbClr val="1F497D"/>
                </a:solidFill>
                <a:effectLst/>
                <a:latin typeface="Calibri" panose="020F0502020204030204" pitchFamily="34" charset="0"/>
                <a:ea typeface="Calibri" panose="020F0502020204030204" pitchFamily="34" charset="0"/>
              </a:rPr>
              <a:t>Cruea</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803-898-5693</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a:t>
            </a:r>
            <a:r>
              <a:rPr lang="en-US" sz="4500" u="sng" dirty="0">
                <a:solidFill>
                  <a:srgbClr val="1F497D"/>
                </a:solidFill>
                <a:effectLst/>
                <a:latin typeface="Calibri" panose="020F0502020204030204" pitchFamily="34" charset="0"/>
                <a:ea typeface="Calibri" panose="020F0502020204030204" pitchFamily="34" charset="0"/>
                <a:hlinkClick r:id="rId4"/>
              </a:rPr>
              <a:t>Josh.Cruea@dor.sc.gov</a:t>
            </a:r>
            <a:r>
              <a:rPr lang="en-US" sz="4500" dirty="0">
                <a:solidFill>
                  <a:srgbClr val="1F497D"/>
                </a:solidFill>
                <a:effectLst/>
                <a:latin typeface="Calibri" panose="020F0502020204030204" pitchFamily="34" charset="0"/>
                <a:ea typeface="Calibri" panose="020F0502020204030204" pitchFamily="34" charset="0"/>
              </a:rPr>
              <a:t> </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Charleston-</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Matthew Group</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843-953-8374</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a:t>
            </a:r>
            <a:r>
              <a:rPr lang="en-US" sz="4500" u="sng" dirty="0">
                <a:solidFill>
                  <a:srgbClr val="1F497D"/>
                </a:solidFill>
                <a:effectLst/>
                <a:latin typeface="Calibri" panose="020F0502020204030204" pitchFamily="34" charset="0"/>
                <a:ea typeface="Calibri" panose="020F0502020204030204" pitchFamily="34" charset="0"/>
                <a:hlinkClick r:id="rId5"/>
              </a:rPr>
              <a:t>Matthew.Group@dor.sc.gov</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Myrtle Beach-</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Cory Johnson</a:t>
            </a:r>
            <a:endParaRPr lang="en-US" sz="45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4500" dirty="0">
                <a:solidFill>
                  <a:srgbClr val="1F497D"/>
                </a:solidFill>
                <a:effectLst/>
                <a:latin typeface="Calibri" panose="020F0502020204030204" pitchFamily="34" charset="0"/>
                <a:ea typeface="Calibri" panose="020F0502020204030204" pitchFamily="34" charset="0"/>
              </a:rPr>
              <a:t>              843-492-2020</a:t>
            </a:r>
            <a:endParaRPr lang="en-US" sz="4500" dirty="0">
              <a:effectLst/>
              <a:latin typeface="Calibri" panose="020F0502020204030204" pitchFamily="34" charset="0"/>
              <a:ea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C6FD3B50-F19A-69D3-CE06-C2B9DD229D76}"/>
              </a:ext>
            </a:extLst>
          </p:cNvPr>
          <p:cNvSpPr txBox="1"/>
          <p:nvPr/>
        </p:nvSpPr>
        <p:spPr>
          <a:xfrm>
            <a:off x="6807197" y="0"/>
            <a:ext cx="4802910" cy="4493538"/>
          </a:xfrm>
          <a:prstGeom prst="rect">
            <a:avLst/>
          </a:prstGeom>
          <a:noFill/>
        </p:spPr>
        <p:txBody>
          <a:bodyPr wrap="square" rtlCol="0">
            <a:spAutoFit/>
          </a:bodyPr>
          <a:lstStyle/>
          <a:p>
            <a:r>
              <a:rPr lang="en-US" sz="2800" b="1" dirty="0">
                <a:solidFill>
                  <a:schemeClr val="accent1"/>
                </a:solidFill>
              </a:rPr>
              <a:t>SLED CONTACTS:</a:t>
            </a:r>
            <a:endParaRPr lang="en-US" sz="2000" b="1" dirty="0">
              <a:solidFill>
                <a:schemeClr val="accent1"/>
              </a:solidFill>
            </a:endParaRPr>
          </a:p>
          <a:p>
            <a:endParaRPr lang="en-US" sz="2000" b="1" dirty="0">
              <a:solidFill>
                <a:srgbClr val="0070C0"/>
              </a:solidFill>
            </a:endParaRPr>
          </a:p>
          <a:p>
            <a:pPr marL="0" marR="0">
              <a:spcBef>
                <a:spcPts val="0"/>
              </a:spcBef>
              <a:spcAft>
                <a:spcPts val="0"/>
              </a:spcAft>
            </a:pPr>
            <a:r>
              <a:rPr lang="en-US" sz="2000" b="1" dirty="0">
                <a:solidFill>
                  <a:srgbClr val="0070C0"/>
                </a:solidFill>
                <a:effectLst/>
                <a:ea typeface="Calibri" panose="020F0502020204030204" pitchFamily="34" charset="0"/>
              </a:rPr>
              <a:t>Midlands- </a:t>
            </a:r>
            <a:endParaRPr lang="en-US" sz="2000" b="1" dirty="0">
              <a:solidFill>
                <a:srgbClr val="0070C0"/>
              </a:solidFill>
              <a:ea typeface="Calibri" panose="020F0502020204030204" pitchFamily="34" charset="0"/>
            </a:endParaRPr>
          </a:p>
          <a:p>
            <a:pPr marL="0" marR="0">
              <a:spcBef>
                <a:spcPts val="0"/>
              </a:spcBef>
              <a:spcAft>
                <a:spcPts val="0"/>
              </a:spcAft>
            </a:pPr>
            <a:r>
              <a:rPr lang="en-US" sz="2000" b="1" dirty="0">
                <a:solidFill>
                  <a:srgbClr val="0070C0"/>
                </a:solidFill>
                <a:effectLst/>
                <a:ea typeface="Calibri" panose="020F0502020204030204" pitchFamily="34" charset="0"/>
              </a:rPr>
              <a:t>Lt. Ben Ross 803.960.9297</a:t>
            </a:r>
          </a:p>
          <a:p>
            <a:pPr marL="0" marR="0">
              <a:spcBef>
                <a:spcPts val="0"/>
              </a:spcBef>
              <a:spcAft>
                <a:spcPts val="0"/>
              </a:spcAft>
            </a:pPr>
            <a:endParaRPr lang="en-US" sz="2000" b="1" dirty="0">
              <a:solidFill>
                <a:srgbClr val="0070C0"/>
              </a:solidFill>
              <a:effectLst/>
              <a:ea typeface="Calibri" panose="020F0502020204030204" pitchFamily="34" charset="0"/>
            </a:endParaRPr>
          </a:p>
          <a:p>
            <a:pPr marL="0" marR="0">
              <a:spcBef>
                <a:spcPts val="0"/>
              </a:spcBef>
              <a:spcAft>
                <a:spcPts val="0"/>
              </a:spcAft>
            </a:pPr>
            <a:r>
              <a:rPr lang="en-US" sz="2000" b="1" dirty="0">
                <a:solidFill>
                  <a:srgbClr val="0070C0"/>
                </a:solidFill>
                <a:effectLst/>
                <a:ea typeface="Calibri" panose="020F0502020204030204" pitchFamily="34" charset="0"/>
              </a:rPr>
              <a:t>Piedmont –</a:t>
            </a:r>
            <a:endParaRPr lang="en-US" sz="2000" b="1" dirty="0">
              <a:solidFill>
                <a:srgbClr val="0070C0"/>
              </a:solidFill>
              <a:ea typeface="Calibri" panose="020F0502020204030204" pitchFamily="34" charset="0"/>
            </a:endParaRPr>
          </a:p>
          <a:p>
            <a:pPr marL="0" marR="0">
              <a:spcBef>
                <a:spcPts val="0"/>
              </a:spcBef>
              <a:spcAft>
                <a:spcPts val="0"/>
              </a:spcAft>
            </a:pPr>
            <a:r>
              <a:rPr lang="en-US" sz="2000" b="1" dirty="0">
                <a:solidFill>
                  <a:srgbClr val="0070C0"/>
                </a:solidFill>
                <a:effectLst/>
                <a:ea typeface="Calibri" panose="020F0502020204030204" pitchFamily="34" charset="0"/>
              </a:rPr>
              <a:t> Lt. Keith Dorman 803.608.5211</a:t>
            </a:r>
          </a:p>
          <a:p>
            <a:pPr marL="0" marR="0">
              <a:spcBef>
                <a:spcPts val="0"/>
              </a:spcBef>
              <a:spcAft>
                <a:spcPts val="0"/>
              </a:spcAft>
            </a:pPr>
            <a:endParaRPr lang="en-US" sz="2000" b="1" dirty="0">
              <a:solidFill>
                <a:srgbClr val="0070C0"/>
              </a:solidFill>
              <a:effectLst/>
              <a:ea typeface="Calibri" panose="020F0502020204030204" pitchFamily="34" charset="0"/>
            </a:endParaRPr>
          </a:p>
          <a:p>
            <a:pPr marL="0" marR="0">
              <a:spcBef>
                <a:spcPts val="0"/>
              </a:spcBef>
              <a:spcAft>
                <a:spcPts val="0"/>
              </a:spcAft>
            </a:pPr>
            <a:r>
              <a:rPr lang="en-US" sz="2000" b="1" dirty="0">
                <a:solidFill>
                  <a:srgbClr val="0070C0"/>
                </a:solidFill>
                <a:effectLst/>
                <a:ea typeface="Calibri" panose="020F0502020204030204" pitchFamily="34" charset="0"/>
              </a:rPr>
              <a:t>Pee Dee –</a:t>
            </a:r>
            <a:endParaRPr lang="en-US" sz="2000" b="1" dirty="0">
              <a:solidFill>
                <a:srgbClr val="0070C0"/>
              </a:solidFill>
              <a:ea typeface="Calibri" panose="020F0502020204030204" pitchFamily="34" charset="0"/>
            </a:endParaRPr>
          </a:p>
          <a:p>
            <a:pPr marL="0" marR="0">
              <a:spcBef>
                <a:spcPts val="0"/>
              </a:spcBef>
              <a:spcAft>
                <a:spcPts val="0"/>
              </a:spcAft>
            </a:pPr>
            <a:r>
              <a:rPr lang="en-US" sz="2000" b="1" dirty="0">
                <a:solidFill>
                  <a:srgbClr val="0070C0"/>
                </a:solidFill>
                <a:effectLst/>
                <a:ea typeface="Calibri" panose="020F0502020204030204" pitchFamily="34" charset="0"/>
              </a:rPr>
              <a:t> Lt. Chad </a:t>
            </a:r>
            <a:r>
              <a:rPr lang="en-US" sz="2000" b="1" dirty="0" err="1">
                <a:solidFill>
                  <a:srgbClr val="0070C0"/>
                </a:solidFill>
                <a:effectLst/>
                <a:ea typeface="Calibri" panose="020F0502020204030204" pitchFamily="34" charset="0"/>
              </a:rPr>
              <a:t>Mullinix</a:t>
            </a:r>
            <a:r>
              <a:rPr lang="en-US" sz="2000" b="1" dirty="0">
                <a:solidFill>
                  <a:srgbClr val="0070C0"/>
                </a:solidFill>
                <a:effectLst/>
                <a:ea typeface="Calibri" panose="020F0502020204030204" pitchFamily="34" charset="0"/>
              </a:rPr>
              <a:t> 803.920.2016</a:t>
            </a:r>
          </a:p>
          <a:p>
            <a:pPr marL="0" marR="0">
              <a:spcBef>
                <a:spcPts val="0"/>
              </a:spcBef>
              <a:spcAft>
                <a:spcPts val="0"/>
              </a:spcAft>
            </a:pPr>
            <a:endParaRPr lang="en-US" sz="2000" b="1" dirty="0">
              <a:solidFill>
                <a:srgbClr val="0070C0"/>
              </a:solidFill>
              <a:effectLst/>
              <a:ea typeface="Calibri" panose="020F0502020204030204" pitchFamily="34" charset="0"/>
            </a:endParaRPr>
          </a:p>
          <a:p>
            <a:pPr marL="0" marR="0">
              <a:spcBef>
                <a:spcPts val="0"/>
              </a:spcBef>
              <a:spcAft>
                <a:spcPts val="0"/>
              </a:spcAft>
            </a:pPr>
            <a:r>
              <a:rPr lang="en-US" sz="2000" b="1" dirty="0">
                <a:solidFill>
                  <a:srgbClr val="0070C0"/>
                </a:solidFill>
                <a:effectLst/>
                <a:ea typeface="Calibri" panose="020F0502020204030204" pitchFamily="34" charset="0"/>
              </a:rPr>
              <a:t>Low Country – </a:t>
            </a:r>
          </a:p>
          <a:p>
            <a:pPr marL="0" marR="0">
              <a:spcBef>
                <a:spcPts val="0"/>
              </a:spcBef>
              <a:spcAft>
                <a:spcPts val="0"/>
              </a:spcAft>
            </a:pPr>
            <a:r>
              <a:rPr lang="en-US" sz="2000" b="1" dirty="0">
                <a:solidFill>
                  <a:srgbClr val="0070C0"/>
                </a:solidFill>
                <a:effectLst/>
                <a:ea typeface="Calibri" panose="020F0502020204030204" pitchFamily="34" charset="0"/>
              </a:rPr>
              <a:t>Lt. David Leslie 803.608.3204</a:t>
            </a:r>
          </a:p>
          <a:p>
            <a:endParaRPr lang="en-US" dirty="0"/>
          </a:p>
        </p:txBody>
      </p:sp>
    </p:spTree>
    <p:extLst>
      <p:ext uri="{BB962C8B-B14F-4D97-AF65-F5344CB8AC3E}">
        <p14:creationId xmlns:p14="http://schemas.microsoft.com/office/powerpoint/2010/main" val="116943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SOUTH CAROLINA FUSON® STAMP</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5" name="Content Placeholder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809" y="1690688"/>
            <a:ext cx="7666068" cy="4849396"/>
          </a:xfrm>
          <a:prstGeom prst="rect">
            <a:avLst/>
          </a:prstGeom>
        </p:spPr>
      </p:pic>
    </p:spTree>
    <p:extLst>
      <p:ext uri="{BB962C8B-B14F-4D97-AF65-F5344CB8AC3E}">
        <p14:creationId xmlns:p14="http://schemas.microsoft.com/office/powerpoint/2010/main" val="376018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MASTER SETTLEMENT AGREEMENT</a:t>
            </a:r>
          </a:p>
        </p:txBody>
      </p:sp>
      <p:sp>
        <p:nvSpPr>
          <p:cNvPr id="3" name="Content Placeholder 2"/>
          <p:cNvSpPr>
            <a:spLocks noGrp="1"/>
          </p:cNvSpPr>
          <p:nvPr>
            <p:ph idx="1"/>
          </p:nvPr>
        </p:nvSpPr>
        <p:spPr/>
        <p:txBody>
          <a:bodyPr>
            <a:normAutofit/>
          </a:bodyPr>
          <a:lstStyle/>
          <a:p>
            <a:r>
              <a:rPr lang="en-US" dirty="0"/>
              <a:t>MISSISSIPPI SUED THE MAJOR TOBACCO COMPANIES IN 1994 FOR:</a:t>
            </a:r>
          </a:p>
          <a:p>
            <a:pPr lvl="1"/>
            <a:endParaRPr lang="en-US" sz="2800" dirty="0"/>
          </a:p>
          <a:p>
            <a:pPr lvl="1"/>
            <a:r>
              <a:rPr lang="en-US" sz="2800" dirty="0"/>
              <a:t>MARKETING TO YOUTH</a:t>
            </a:r>
          </a:p>
          <a:p>
            <a:pPr marL="342900" lvl="1" indent="0">
              <a:buNone/>
            </a:pPr>
            <a:endParaRPr lang="en-US" sz="2800" dirty="0"/>
          </a:p>
          <a:p>
            <a:pPr lvl="1"/>
            <a:r>
              <a:rPr lang="en-US" sz="2800" dirty="0"/>
              <a:t>FRAUDULENT REPRESENTATIONS REGARDING HEALTH CONSEQUENCES</a:t>
            </a:r>
          </a:p>
          <a:p>
            <a:pPr marL="342900" lvl="1" indent="0">
              <a:buNone/>
            </a:pPr>
            <a:endParaRPr lang="en-US" sz="2800" dirty="0"/>
          </a:p>
          <a:p>
            <a:pPr lvl="1"/>
            <a:r>
              <a:rPr lang="en-US" sz="2800" dirty="0"/>
              <a:t>MANIPULATING NICOTINE CONTENT TO KEEP SMOKERS ADDICTED</a:t>
            </a:r>
          </a:p>
          <a:p>
            <a:endParaRPr lang="en-US" dirty="0"/>
          </a:p>
        </p:txBody>
      </p:sp>
    </p:spTree>
    <p:extLst>
      <p:ext uri="{BB962C8B-B14F-4D97-AF65-F5344CB8AC3E}">
        <p14:creationId xmlns:p14="http://schemas.microsoft.com/office/powerpoint/2010/main" val="248241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88" y="365125"/>
            <a:ext cx="9680904" cy="1325563"/>
          </a:xfrm>
        </p:spPr>
        <p:txBody>
          <a:bodyPr/>
          <a:lstStyle/>
          <a:p>
            <a:r>
              <a:rPr lang="en-US" b="1" dirty="0"/>
              <a:t>MASTER SETTLEMENT AGREEMENT-MSA</a:t>
            </a:r>
          </a:p>
        </p:txBody>
      </p:sp>
      <p:sp>
        <p:nvSpPr>
          <p:cNvPr id="3" name="Content Placeholder 2"/>
          <p:cNvSpPr>
            <a:spLocks noGrp="1"/>
          </p:cNvSpPr>
          <p:nvPr>
            <p:ph idx="1"/>
          </p:nvPr>
        </p:nvSpPr>
        <p:spPr/>
        <p:txBody>
          <a:bodyPr/>
          <a:lstStyle/>
          <a:p>
            <a:r>
              <a:rPr lang="en-US" dirty="0"/>
              <a:t>46 STATES AND 4 US TERRITORIES HAVE JOINED LAWSUIT AND THE MASTER SETTLEMENT AGREEMENT WITH THE FOUR LARGEST TOBACCO MANUFACTURERS</a:t>
            </a:r>
          </a:p>
          <a:p>
            <a:pPr lvl="1"/>
            <a:r>
              <a:rPr lang="en-US" sz="2800" dirty="0"/>
              <a:t>PHILLIP MORRIS USA (ALTRIA SINCE 2003)</a:t>
            </a:r>
          </a:p>
          <a:p>
            <a:pPr lvl="1"/>
            <a:r>
              <a:rPr lang="en-US" sz="2800" dirty="0"/>
              <a:t>RJ REYNOLDS</a:t>
            </a:r>
          </a:p>
          <a:p>
            <a:pPr lvl="1"/>
            <a:r>
              <a:rPr lang="en-US" sz="2800" dirty="0"/>
              <a:t>BROWN &amp; WILLIAMSON</a:t>
            </a:r>
          </a:p>
          <a:p>
            <a:pPr lvl="1"/>
            <a:r>
              <a:rPr lang="en-US" sz="2800" dirty="0"/>
              <a:t>LORRILARD</a:t>
            </a:r>
          </a:p>
          <a:p>
            <a:pPr lvl="1"/>
            <a:r>
              <a:rPr lang="en-US" sz="2800" dirty="0"/>
              <a:t>(40+ OTHER MANUFACTURERS HAVE JOINED INTO THE MSA)</a:t>
            </a:r>
          </a:p>
          <a:p>
            <a:pPr marL="457200" lvl="1" indent="0">
              <a:buNone/>
            </a:pPr>
            <a:endParaRPr lang="en-US" sz="2800" dirty="0"/>
          </a:p>
        </p:txBody>
      </p:sp>
    </p:spTree>
    <p:extLst>
      <p:ext uri="{BB962C8B-B14F-4D97-AF65-F5344CB8AC3E}">
        <p14:creationId xmlns:p14="http://schemas.microsoft.com/office/powerpoint/2010/main" val="310349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MASTER SETTLEMENT AGREEMENT</a:t>
            </a:r>
          </a:p>
        </p:txBody>
      </p:sp>
      <p:sp>
        <p:nvSpPr>
          <p:cNvPr id="3" name="Content Placeholder 2"/>
          <p:cNvSpPr>
            <a:spLocks noGrp="1"/>
          </p:cNvSpPr>
          <p:nvPr>
            <p:ph idx="1"/>
          </p:nvPr>
        </p:nvSpPr>
        <p:spPr/>
        <p:txBody>
          <a:bodyPr/>
          <a:lstStyle/>
          <a:p>
            <a:r>
              <a:rPr lang="en-US" dirty="0"/>
              <a:t>SOUTH CAROLINA RECEIVES APPROXIMATELY $70 - 90 MILLION ANNUALLY FROM THE MASTER SETTLEMENT AGREEMENT-2022 $86.5 MILLION</a:t>
            </a:r>
          </a:p>
          <a:p>
            <a:r>
              <a:rPr lang="en-US" dirty="0"/>
              <a:t>THE 2020 MSA PAYMENT(BEFORE DISTRIBUTION BETWEEN THE STATES)  WAS APPROXIMATELY $7.3 BILLION TO ALL MSA STATES (8.4 BILLION INCLUDING NON-MSA STATES)</a:t>
            </a:r>
          </a:p>
          <a:p>
            <a:r>
              <a:rPr lang="en-US" dirty="0"/>
              <a:t>SINCE 1998, SC HAS RECEIVED APPROX. 1.835 BILLION</a:t>
            </a:r>
          </a:p>
          <a:p>
            <a:r>
              <a:rPr lang="en-US" dirty="0"/>
              <a:t>SOUTH CAROLINA MUST SHOW DUE DELIGENCE TO RECEIVE MSA PAYMENT EACH YEAR </a:t>
            </a:r>
          </a:p>
          <a:p>
            <a:pPr marL="0" indent="0">
              <a:buNone/>
            </a:pPr>
            <a:endParaRPr lang="en-US" dirty="0"/>
          </a:p>
        </p:txBody>
      </p:sp>
    </p:spTree>
    <p:extLst>
      <p:ext uri="{BB962C8B-B14F-4D97-AF65-F5344CB8AC3E}">
        <p14:creationId xmlns:p14="http://schemas.microsoft.com/office/powerpoint/2010/main" val="286310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INSPECTIONS</a:t>
            </a:r>
            <a:r>
              <a:rPr lang="en-US" dirty="0"/>
              <a:t> </a:t>
            </a:r>
          </a:p>
        </p:txBody>
      </p:sp>
      <p:sp>
        <p:nvSpPr>
          <p:cNvPr id="3" name="Content Placeholder 2"/>
          <p:cNvSpPr>
            <a:spLocks noGrp="1"/>
          </p:cNvSpPr>
          <p:nvPr>
            <p:ph idx="1"/>
          </p:nvPr>
        </p:nvSpPr>
        <p:spPr/>
        <p:txBody>
          <a:bodyPr/>
          <a:lstStyle/>
          <a:p>
            <a:r>
              <a:rPr lang="en-US" dirty="0"/>
              <a:t>TOBACCO TAX AUDITORS CONDUCT INSPECTIONS AT RETAIL LOCATIONS AND WHOLESALE DISTRIBUTORS</a:t>
            </a:r>
          </a:p>
          <a:p>
            <a:r>
              <a:rPr lang="en-US" dirty="0"/>
              <a:t>INSPECT PRODUCT AND INVOICES TO VERIFY SC TAXES HAVE BEEN PAID</a:t>
            </a:r>
          </a:p>
          <a:p>
            <a:r>
              <a:rPr lang="en-US" dirty="0"/>
              <a:t>INSPECT FOR OPEN PACKS AND OR SALE OF “LOOSIES” OR SINGLE CIGARETTES</a:t>
            </a:r>
          </a:p>
          <a:p>
            <a:r>
              <a:rPr lang="en-US" dirty="0"/>
              <a:t>INSPECT PRODUCT FOR OTHER STATES TAX STAMPS</a:t>
            </a:r>
          </a:p>
          <a:p>
            <a:r>
              <a:rPr lang="en-US" dirty="0"/>
              <a:t>INSPECT FOR CONTRABAND AND COUNTERFEIT PRODUCTS</a:t>
            </a:r>
          </a:p>
          <a:p>
            <a:r>
              <a:rPr lang="en-US" dirty="0"/>
              <a:t>INSPECT FOR DELISTED PRODUCT</a:t>
            </a:r>
          </a:p>
          <a:p>
            <a:pPr marL="0" indent="0">
              <a:buNone/>
            </a:pPr>
            <a:endParaRPr lang="en-US" dirty="0"/>
          </a:p>
        </p:txBody>
      </p:sp>
    </p:spTree>
    <p:extLst>
      <p:ext uri="{BB962C8B-B14F-4D97-AF65-F5344CB8AC3E}">
        <p14:creationId xmlns:p14="http://schemas.microsoft.com/office/powerpoint/2010/main" val="73528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VIOLATIONS</a:t>
            </a:r>
          </a:p>
        </p:txBody>
      </p:sp>
      <p:sp>
        <p:nvSpPr>
          <p:cNvPr id="3" name="Content Placeholder 2"/>
          <p:cNvSpPr>
            <a:spLocks noGrp="1"/>
          </p:cNvSpPr>
          <p:nvPr>
            <p:ph idx="1"/>
          </p:nvPr>
        </p:nvSpPr>
        <p:spPr/>
        <p:txBody>
          <a:bodyPr/>
          <a:lstStyle/>
          <a:p>
            <a:r>
              <a:rPr lang="en-US" dirty="0"/>
              <a:t>VIOLATION MAY BE ISSUED DURING RETAIL INSPECTIONS</a:t>
            </a:r>
          </a:p>
          <a:p>
            <a:r>
              <a:rPr lang="en-US" dirty="0"/>
              <a:t>RETAILERS ARE TO ONLY BUY CIGARETTES FROM SOUTH CAROLINA LICENSED DISTRIBUTORS </a:t>
            </a:r>
          </a:p>
          <a:p>
            <a:r>
              <a:rPr lang="en-US" dirty="0"/>
              <a:t>IF THEY FAIL TO SHOW THAT TAXES WERE PAID ON CIGARETTES THE PRODUCTS WILL BE SEIZED AND A $50 - $500 VIOLATION PER PACK WILL BE ISSUED</a:t>
            </a:r>
          </a:p>
          <a:p>
            <a:r>
              <a:rPr lang="en-US" dirty="0"/>
              <a:t>VIOLATIONS FOR SELLING “LOOSIE” OR SINGLE CIGARETTES ARE ALSO ISSUED WHEN OPEN PACKS OF CIGARETTES ARE FOUND OR IF THE AUDITOR WITNESSED THE SALE</a:t>
            </a:r>
          </a:p>
        </p:txBody>
      </p:sp>
    </p:spTree>
    <p:extLst>
      <p:ext uri="{BB962C8B-B14F-4D97-AF65-F5344CB8AC3E}">
        <p14:creationId xmlns:p14="http://schemas.microsoft.com/office/powerpoint/2010/main" val="742506421"/>
      </p:ext>
    </p:extLst>
  </p:cSld>
  <p:clrMapOvr>
    <a:masterClrMapping/>
  </p:clrMapOvr>
</p:sld>
</file>

<file path=ppt/theme/theme1.xml><?xml version="1.0" encoding="utf-8"?>
<a:theme xmlns:a="http://schemas.openxmlformats.org/drawingml/2006/main" name="Office Theme">
  <a:themeElements>
    <a:clrScheme name="SCDOR">
      <a:dk1>
        <a:srgbClr val="152049"/>
      </a:dk1>
      <a:lt1>
        <a:sysClr val="window" lastClr="FFFFFF"/>
      </a:lt1>
      <a:dk2>
        <a:srgbClr val="152049"/>
      </a:dk2>
      <a:lt2>
        <a:srgbClr val="E7E7E9"/>
      </a:lt2>
      <a:accent1>
        <a:srgbClr val="439C46"/>
      </a:accent1>
      <a:accent2>
        <a:srgbClr val="15792F"/>
      </a:accent2>
      <a:accent3>
        <a:srgbClr val="4D4E53"/>
      </a:accent3>
      <a:accent4>
        <a:srgbClr val="F05325"/>
      </a:accent4>
      <a:accent5>
        <a:srgbClr val="2A6EBB"/>
      </a:accent5>
      <a:accent6>
        <a:srgbClr val="95969D"/>
      </a:accent6>
      <a:hlink>
        <a:srgbClr val="2A6EBB"/>
      </a:hlink>
      <a:folHlink>
        <a:srgbClr val="69A0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DOR-state_16-9.pptx" id="{97582013-C86D-4944-8F94-1287B0D00D21}" vid="{53157F65-3133-42DD-930E-5DBEF66FFD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95C18FF8486D4EA7A19C6D869EE21B" ma:contentTypeVersion="2" ma:contentTypeDescription="Create a new document." ma:contentTypeScope="" ma:versionID="3fbc1e1839f5e7eb7e0fb6ad39618526">
  <xsd:schema xmlns:xsd="http://www.w3.org/2001/XMLSchema" xmlns:xs="http://www.w3.org/2001/XMLSchema" xmlns:p="http://schemas.microsoft.com/office/2006/metadata/properties" xmlns:ns1="http://schemas.microsoft.com/sharepoint/v3" xmlns:ns2="a4caf7d1-7c8e-4249-b18f-1aaea88df969" targetNamespace="http://schemas.microsoft.com/office/2006/metadata/properties" ma:root="true" ma:fieldsID="5a517586efe109bc36c612ba237ab41c" ns1:_="" ns2:_="">
    <xsd:import namespace="http://schemas.microsoft.com/sharepoint/v3"/>
    <xsd:import namespace="a4caf7d1-7c8e-4249-b18f-1aaea88df96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caf7d1-7c8e-4249-b18f-1aaea88df96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6DF00F-6AE8-43A2-96B3-DD52DC39B772}">
  <ds:schemaRefs>
    <ds:schemaRef ds:uri="http://schemas.microsoft.com/sharepoint/v3/contenttype/forms"/>
  </ds:schemaRefs>
</ds:datastoreItem>
</file>

<file path=customXml/itemProps2.xml><?xml version="1.0" encoding="utf-8"?>
<ds:datastoreItem xmlns:ds="http://schemas.openxmlformats.org/officeDocument/2006/customXml" ds:itemID="{8977989C-2591-45BE-AAB6-32BF3F156E87}">
  <ds:schemaRefs>
    <ds:schemaRef ds:uri="http://schemas.microsoft.com/office/infopath/2007/PartnerControls"/>
    <ds:schemaRef ds:uri="http://purl.org/dc/elements/1.1/"/>
    <ds:schemaRef ds:uri="http://schemas.microsoft.com/office/2006/metadata/properties"/>
    <ds:schemaRef ds:uri="http://schemas.microsoft.com/sharepoint/v3"/>
    <ds:schemaRef ds:uri="a4caf7d1-7c8e-4249-b18f-1aaea88df96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FACEB1A4-F386-4C90-8748-4A1541231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caf7d1-7c8e-4249-b18f-1aaea88df9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SCDOR-state_16-9</Template>
  <TotalTime>2666</TotalTime>
  <Words>2421</Words>
  <Application>Microsoft Office PowerPoint</Application>
  <PresentationFormat>Widescreen</PresentationFormat>
  <Paragraphs>182</Paragraphs>
  <Slides>30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Tobacco House Bill. 3681</vt:lpstr>
      <vt:lpstr>Agenda</vt:lpstr>
      <vt:lpstr>TAX STAMPS</vt:lpstr>
      <vt:lpstr>SOUTH CAROLINA FUSON® STAMP</vt:lpstr>
      <vt:lpstr>MASTER SETTLEMENT AGREEMENT</vt:lpstr>
      <vt:lpstr>MASTER SETTLEMENT AGREEMENT-MSA</vt:lpstr>
      <vt:lpstr>MASTER SETTLEMENT AGREEMENT</vt:lpstr>
      <vt:lpstr>INSPECTIONS </vt:lpstr>
      <vt:lpstr>VIOLATIONS</vt:lpstr>
      <vt:lpstr>H.3681</vt:lpstr>
      <vt:lpstr>Definitions SC Code Section 16-17-501</vt:lpstr>
      <vt:lpstr>Definitions SC Code Section 16-17-501</vt:lpstr>
      <vt:lpstr>Definitions SC Code Section 16-17-501</vt:lpstr>
      <vt:lpstr>Definitions SC Code Section 16-17-501</vt:lpstr>
      <vt:lpstr>Notice of New License </vt:lpstr>
      <vt:lpstr>New Retail License</vt:lpstr>
      <vt:lpstr>Civil Violations (A),(B),(C),(D)*, or (J)</vt:lpstr>
      <vt:lpstr>Civil Violations (A),(B),(C),(D)*, or (J)</vt:lpstr>
      <vt:lpstr>Civil Violations (A),(B),(C),(D)*, or (J)</vt:lpstr>
      <vt:lpstr>Civil Violations 16-17-500(E)(3)</vt:lpstr>
      <vt:lpstr>Civil Violations (referencing licensing)</vt:lpstr>
      <vt:lpstr>E-liquid containers</vt:lpstr>
      <vt:lpstr>E-liquid containers</vt:lpstr>
      <vt:lpstr>Vending Machines</vt:lpstr>
      <vt:lpstr>Resources MYDORWAY</vt:lpstr>
      <vt:lpstr>Resources MYDORWAY</vt:lpstr>
      <vt:lpstr>Resources MYDORWAY</vt:lpstr>
      <vt:lpstr>Resources MYDORWAY</vt:lpstr>
      <vt:lpstr>PowerPoint Presentation</vt:lpstr>
      <vt:lpstr>PowerPoint Presentation</vt:lpstr>
    </vt:vector>
  </TitlesOfParts>
  <Company>SC Department of 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House Bill. 3681</dc:title>
  <dc:creator>Michael Lewis</dc:creator>
  <cp:lastModifiedBy>Snipes, Kallie</cp:lastModifiedBy>
  <cp:revision>19</cp:revision>
  <dcterms:created xsi:type="dcterms:W3CDTF">2023-09-21T14:56:50Z</dcterms:created>
  <dcterms:modified xsi:type="dcterms:W3CDTF">2023-11-02T01:28:33Z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0x010100D095C18FF8486D4EA7A19C6D869EE21B</vt:lpwstr>
  </property>
</Properties>
</file>